
<file path=[Content_Types].xml><?xml version="1.0" encoding="utf-8"?>
<Types xmlns="http://schemas.openxmlformats.org/package/2006/content-types">
  <Default ContentType="image/jpeg" Extension="jpg"/>
  <Default ContentType="application/vnd.openxmlformats-package.relationships+xml" Extension="rels"/>
  <Default ContentType="image/png" Extension="png"/>
  <Default ContentType="application/xml" Extension="xml"/>
  <Default ContentType="image/gif" Extension="gif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3.xml"/>
  <Override ContentType="application/vnd.openxmlformats-officedocument.theme+xml" PartName="/ppt/theme/theme2.xml"/>
  <Override ContentType="application/vnd.openxmlformats-officedocument.theme+xml" PartName="/ppt/theme/theme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6.xml"/>
  <Override ContentType="application/vnd.openxmlformats-officedocument.presentationml.slide+xml" PartName="/ppt/slides/slide21.xml"/>
  <Override ContentType="application/vnd.openxmlformats-officedocument.presentationml.slide+xml" PartName="/ppt/slides/slide2.xml"/>
  <Override ContentType="application/vnd.openxmlformats-officedocument.presentationml.slide+xml" PartName="/ppt/slides/slide26.xml"/>
  <Override ContentType="application/vnd.openxmlformats-officedocument.presentationml.slide+xml" PartName="/ppt/slides/slide25.xml"/>
  <Override ContentType="application/vnd.openxmlformats-officedocument.presentationml.slide+xml" PartName="/ppt/slides/slide6.xml"/>
  <Override ContentType="application/vnd.openxmlformats-officedocument.presentationml.slide+xml" PartName="/ppt/slides/slide3.xml"/>
  <Override ContentType="application/vnd.openxmlformats-officedocument.presentationml.slide+xml" PartName="/ppt/slides/slide33.xml"/>
  <Override ContentType="application/vnd.openxmlformats-officedocument.presentationml.slide+xml" PartName="/ppt/slides/slide36.xml"/>
  <Override ContentType="application/vnd.openxmlformats-officedocument.presentationml.slide+xml" PartName="/ppt/slides/slide35.xml"/>
  <Override ContentType="application/vnd.openxmlformats-officedocument.presentationml.slide+xml" PartName="/ppt/slides/slide17.xml"/>
  <Override ContentType="application/vnd.openxmlformats-officedocument.presentationml.slide+xml" PartName="/ppt/slides/slide24.xml"/>
  <Override ContentType="application/vnd.openxmlformats-officedocument.presentationml.slide+xml" PartName="/ppt/slides/slide34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0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29.xml"/>
  <Override ContentType="application/vnd.openxmlformats-officedocument.presentationml.slide+xml" PartName="/ppt/slides/slide9.xml"/>
  <Override ContentType="application/vnd.openxmlformats-officedocument.presentationml.slide+xml" PartName="/ppt/slides/slide18.xml"/>
  <Override ContentType="application/vnd.openxmlformats-officedocument.presentationml.slide+xml" PartName="/ppt/slides/slide15.xml"/>
  <Override ContentType="application/vnd.openxmlformats-officedocument.presentationml.slide+xml" PartName="/ppt/slides/slide7.xml"/>
  <Override ContentType="application/vnd.openxmlformats-officedocument.presentationml.slide+xml" PartName="/ppt/slides/slide30.xml"/>
  <Override ContentType="application/vnd.openxmlformats-officedocument.presentationml.slide+xml" PartName="/ppt/slides/slide8.xml"/>
  <Override ContentType="application/vnd.openxmlformats-officedocument.presentationml.slide+xml" PartName="/ppt/slides/slide27.xml"/>
  <Override ContentType="application/vnd.openxmlformats-officedocument.presentationml.slide+xml" PartName="/ppt/slides/slide19.xml"/>
  <Override ContentType="application/vnd.openxmlformats-officedocument.presentationml.slide+xml" PartName="/ppt/slides/slide28.xml"/>
  <Override ContentType="application/vnd.openxmlformats-officedocument.presentationml.slide+xml" PartName="/ppt/slides/slide4.xml"/>
  <Override ContentType="application/vnd.openxmlformats-officedocument.presentationml.slide+xml" PartName="/ppt/slides/slide14.xml"/>
  <Override ContentType="application/vnd.openxmlformats-officedocument.presentationml.slide+xml" PartName="/ppt/slides/slide5.xml"/>
  <Override ContentType="application/vnd.openxmlformats-officedocument.presentationml.slide+xml" PartName="/ppt/slides/slide22.xml"/>
  <Override ContentType="application/vnd.openxmlformats-officedocument.presentationml.tableStyles+xml" PartName="/ppt/tableStyle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</p:sldIdLst>
  <p:sldSz cy="5143500" cx="91440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37" Type="http://schemas.openxmlformats.org/officeDocument/2006/relationships/slide" Target="slides/slide32.xml"/><Relationship Id="rId19" Type="http://schemas.openxmlformats.org/officeDocument/2006/relationships/slide" Target="slides/slide14.xml"/><Relationship Id="rId36" Type="http://schemas.openxmlformats.org/officeDocument/2006/relationships/slide" Target="slides/slide31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0" Type="http://schemas.openxmlformats.org/officeDocument/2006/relationships/slide" Target="slides/slide25.xml"/><Relationship Id="rId12" Type="http://schemas.openxmlformats.org/officeDocument/2006/relationships/slide" Target="slides/slide7.xml"/><Relationship Id="rId31" Type="http://schemas.openxmlformats.org/officeDocument/2006/relationships/slide" Target="slides/slide26.xml"/><Relationship Id="rId13" Type="http://schemas.openxmlformats.org/officeDocument/2006/relationships/slide" Target="slides/slide8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29" Type="http://schemas.openxmlformats.org/officeDocument/2006/relationships/slide" Target="slides/slide2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" Type="http://schemas.openxmlformats.org/officeDocument/2006/relationships/presProps" Target="presProps.xml"/><Relationship Id="rId21" Type="http://schemas.openxmlformats.org/officeDocument/2006/relationships/slide" Target="slides/slide16.xml"/><Relationship Id="rId40" Type="http://schemas.openxmlformats.org/officeDocument/2006/relationships/slide" Target="slides/slide35.xml"/><Relationship Id="rId1" Type="http://schemas.openxmlformats.org/officeDocument/2006/relationships/theme" Target="theme/theme1.xml"/><Relationship Id="rId22" Type="http://schemas.openxmlformats.org/officeDocument/2006/relationships/slide" Target="slides/slide17.xml"/><Relationship Id="rId41" Type="http://schemas.openxmlformats.org/officeDocument/2006/relationships/slide" Target="slides/slide36.xml"/><Relationship Id="rId4" Type="http://schemas.openxmlformats.org/officeDocument/2006/relationships/slideMaster" Target="slideMasters/slideMaster1.xml"/><Relationship Id="rId23" Type="http://schemas.openxmlformats.org/officeDocument/2006/relationships/slide" Target="slides/slide18.xml"/><Relationship Id="rId3" Type="http://schemas.openxmlformats.org/officeDocument/2006/relationships/tableStyles" Target="tableStyles.xml"/><Relationship Id="rId24" Type="http://schemas.openxmlformats.org/officeDocument/2006/relationships/slide" Target="slides/slide19.xml"/><Relationship Id="rId20" Type="http://schemas.openxmlformats.org/officeDocument/2006/relationships/slide" Target="slides/slide15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7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2" Type="http://schemas.openxmlformats.org/officeDocument/2006/relationships/hyperlink" Target="http://www.nimh.nih.gov/health/publications/depression-and-college-students/index.shtml" TargetMode="Externa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2" Type="http://schemas.openxmlformats.org/officeDocument/2006/relationships/hyperlink" Target="http://www.medicinenet.com/depression/page11.htm" TargetMode="Externa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Healthline.com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6" name="Shape 19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3" name="Shape 20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0" name="Shape 21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6" name="Shape 21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23" name="Shape 22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29" name="Shape 22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http://www.nimh.nih.gov/health/publications/depression-and-college-students/index.shtml</a:t>
            </a:r>
            <a:r>
              <a:rPr lang="en"/>
              <a:t> National Institute of Mental Health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34" name="Shape 23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41" name="Shape 24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http://www.medicinenet.com/depression/page11.htm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48" name="Shape 24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54" name="Shape 25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60" name="Shape 2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http://www.medicinenet.com/depression/page11.htm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67" name="Shape 26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MAO=Monoamine oxidase inhibitor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IPT=interpersonal therapy 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ECT=electroconvolsive therapy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TMS=Transcranial Magnetic stimulation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73" name="Shape 27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http://www.mayoclinic.org/diseases-conditions/depression/basics/definition/con-20032977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80" name="Shape 28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What are some ideas of how to apply TR to treating depression?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86" name="Shape 2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92" name="Shape 29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https://caps.byu.edu/depression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98" name="Shape 29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04" name="Shape 30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10" name="Shape 31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16" name="Shape 31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http://www.webmd.com/depression/guide/causes-depression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1200150"/>
            <a:ext cx="9144000" cy="2743199"/>
          </a:xfrm>
          <a:prstGeom prst="rect">
            <a:avLst/>
          </a:prstGeom>
          <a:solidFill>
            <a:schemeClr val="dk1">
              <a:alpha val="20000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10" name="Shape 10"/>
          <p:cNvGrpSpPr/>
          <p:nvPr/>
        </p:nvGrpSpPr>
        <p:grpSpPr>
          <a:xfrm>
            <a:off x="0" y="-1078"/>
            <a:ext cx="1827407" cy="5144627"/>
            <a:chOff x="0" y="-1438"/>
            <a:chExt cx="798029" cy="6859503"/>
          </a:xfrm>
        </p:grpSpPr>
        <p:sp>
          <p:nvSpPr>
            <p:cNvPr id="11" name="Shape 11"/>
            <p:cNvSpPr/>
            <p:nvPr/>
          </p:nvSpPr>
          <p:spPr>
            <a:xfrm>
              <a:off x="0" y="-1438"/>
              <a:ext cx="798029" cy="6858065"/>
            </a:xfrm>
            <a:custGeom>
              <a:pathLst>
                <a:path extrusionOk="0" h="6875253" w="500332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0" y="0"/>
              <a:ext cx="399014" cy="6858065"/>
            </a:xfrm>
            <a:custGeom>
              <a:pathLst>
                <a:path extrusionOk="0" h="6875253" w="500332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" name="Shape 13"/>
          <p:cNvGrpSpPr/>
          <p:nvPr/>
        </p:nvGrpSpPr>
        <p:grpSpPr>
          <a:xfrm flipH="1">
            <a:off x="7316591" y="0"/>
            <a:ext cx="1827407" cy="5144627"/>
            <a:chOff x="0" y="-1438"/>
            <a:chExt cx="798029" cy="6859503"/>
          </a:xfrm>
        </p:grpSpPr>
        <p:sp>
          <p:nvSpPr>
            <p:cNvPr id="14" name="Shape 14"/>
            <p:cNvSpPr/>
            <p:nvPr/>
          </p:nvSpPr>
          <p:spPr>
            <a:xfrm>
              <a:off x="0" y="-1438"/>
              <a:ext cx="798029" cy="6858065"/>
            </a:xfrm>
            <a:custGeom>
              <a:pathLst>
                <a:path extrusionOk="0" h="6875253" w="500332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x="0" y="0"/>
              <a:ext cx="399014" cy="6858065"/>
            </a:xfrm>
            <a:custGeom>
              <a:pathLst>
                <a:path extrusionOk="0" h="6875253" w="500332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Shape 16"/>
          <p:cNvSpPr txBox="1"/>
          <p:nvPr>
            <p:ph type="ctrTitle"/>
          </p:nvPr>
        </p:nvSpPr>
        <p:spPr>
          <a:xfrm>
            <a:off x="685800" y="1568184"/>
            <a:ext cx="7772400" cy="12380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685800" y="2914650"/>
            <a:ext cx="7772400" cy="658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1pPr>
            <a:lvl2pPr algn="ctr">
              <a:spcBef>
                <a:spcPts val="0"/>
              </a:spcBef>
              <a:buClr>
                <a:schemeClr val="lt2"/>
              </a:buClr>
              <a:buNone/>
              <a:defRPr>
                <a:solidFill>
                  <a:schemeClr val="lt2"/>
                </a:solidFill>
              </a:defRPr>
            </a:lvl2pPr>
            <a:lvl3pPr algn="ctr">
              <a:spcBef>
                <a:spcPts val="0"/>
              </a:spcBef>
              <a:buClr>
                <a:schemeClr val="lt2"/>
              </a:buClr>
              <a:buNone/>
              <a:defRPr>
                <a:solidFill>
                  <a:schemeClr val="lt2"/>
                </a:solidFill>
              </a:defRPr>
            </a:lvl3pPr>
            <a:lvl4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4pPr>
            <a:lvl5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5pPr>
            <a:lvl6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6pPr>
            <a:lvl7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7pPr>
            <a:lvl8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8pPr>
            <a:lvl9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0" y="-1078"/>
            <a:ext cx="9144000" cy="1144199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21" name="Shape 21"/>
          <p:cNvGrpSpPr/>
          <p:nvPr/>
        </p:nvGrpSpPr>
        <p:grpSpPr>
          <a:xfrm>
            <a:off x="0" y="-1078"/>
            <a:ext cx="649180" cy="5144627"/>
            <a:chOff x="0" y="-1438"/>
            <a:chExt cx="649180" cy="6859503"/>
          </a:xfrm>
        </p:grpSpPr>
        <p:sp>
          <p:nvSpPr>
            <p:cNvPr id="22" name="Shape 22"/>
            <p:cNvSpPr/>
            <p:nvPr/>
          </p:nvSpPr>
          <p:spPr>
            <a:xfrm>
              <a:off x="0" y="-1438"/>
              <a:ext cx="649180" cy="6858065"/>
            </a:xfrm>
            <a:custGeom>
              <a:pathLst>
                <a:path extrusionOk="0" h="6875253" w="500332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6378">
                <a:alpha val="9803"/>
              </a:srgb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>
              <a:off x="0" y="0"/>
              <a:ext cx="500331" cy="6858065"/>
            </a:xfrm>
            <a:custGeom>
              <a:pathLst>
                <a:path extrusionOk="0" h="6875253" w="500332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" name="Shape 24"/>
          <p:cNvGrpSpPr/>
          <p:nvPr/>
        </p:nvGrpSpPr>
        <p:grpSpPr>
          <a:xfrm flipH="1">
            <a:off x="8494493" y="0"/>
            <a:ext cx="649180" cy="5144627"/>
            <a:chOff x="0" y="-1438"/>
            <a:chExt cx="649180" cy="6859503"/>
          </a:xfrm>
        </p:grpSpPr>
        <p:sp>
          <p:nvSpPr>
            <p:cNvPr id="25" name="Shape 25"/>
            <p:cNvSpPr/>
            <p:nvPr/>
          </p:nvSpPr>
          <p:spPr>
            <a:xfrm>
              <a:off x="0" y="-1438"/>
              <a:ext cx="649180" cy="6858065"/>
            </a:xfrm>
            <a:custGeom>
              <a:pathLst>
                <a:path extrusionOk="0" h="6875253" w="500332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6378">
                <a:alpha val="9803"/>
              </a:srgb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>
              <a:off x="0" y="0"/>
              <a:ext cx="500331" cy="6858065"/>
            </a:xfrm>
            <a:custGeom>
              <a:pathLst>
                <a:path extrusionOk="0" h="6875253" w="500332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27" name="Shape 27"/>
          <p:cNvSpPr/>
          <p:nvPr/>
        </p:nvSpPr>
        <p:spPr>
          <a:xfrm>
            <a:off x="0" y="4743450"/>
            <a:ext cx="9144000" cy="401099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" name="Shape 2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0" y="-1078"/>
            <a:ext cx="9144000" cy="1144199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33" name="Shape 33"/>
          <p:cNvGrpSpPr/>
          <p:nvPr/>
        </p:nvGrpSpPr>
        <p:grpSpPr>
          <a:xfrm>
            <a:off x="0" y="-1078"/>
            <a:ext cx="649180" cy="5144627"/>
            <a:chOff x="0" y="-1438"/>
            <a:chExt cx="649180" cy="6859503"/>
          </a:xfrm>
        </p:grpSpPr>
        <p:sp>
          <p:nvSpPr>
            <p:cNvPr id="34" name="Shape 34"/>
            <p:cNvSpPr/>
            <p:nvPr/>
          </p:nvSpPr>
          <p:spPr>
            <a:xfrm>
              <a:off x="0" y="-1438"/>
              <a:ext cx="649180" cy="6858065"/>
            </a:xfrm>
            <a:custGeom>
              <a:pathLst>
                <a:path extrusionOk="0" h="6875253" w="500332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>
              <a:off x="0" y="0"/>
              <a:ext cx="500331" cy="6858065"/>
            </a:xfrm>
            <a:custGeom>
              <a:pathLst>
                <a:path extrusionOk="0" h="6875253" w="500332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" name="Shape 36"/>
          <p:cNvGrpSpPr/>
          <p:nvPr/>
        </p:nvGrpSpPr>
        <p:grpSpPr>
          <a:xfrm flipH="1">
            <a:off x="8494493" y="0"/>
            <a:ext cx="649180" cy="5144627"/>
            <a:chOff x="0" y="-1438"/>
            <a:chExt cx="649180" cy="6859503"/>
          </a:xfrm>
        </p:grpSpPr>
        <p:sp>
          <p:nvSpPr>
            <p:cNvPr id="37" name="Shape 37"/>
            <p:cNvSpPr/>
            <p:nvPr/>
          </p:nvSpPr>
          <p:spPr>
            <a:xfrm>
              <a:off x="0" y="-1438"/>
              <a:ext cx="649180" cy="6858065"/>
            </a:xfrm>
            <a:custGeom>
              <a:pathLst>
                <a:path extrusionOk="0" h="6875253" w="500332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6378">
                <a:alpha val="9803"/>
              </a:srgb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>
              <a:off x="0" y="0"/>
              <a:ext cx="500331" cy="6858065"/>
            </a:xfrm>
            <a:custGeom>
              <a:pathLst>
                <a:path extrusionOk="0" h="6875253" w="500332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Shape 39"/>
          <p:cNvSpPr/>
          <p:nvPr/>
        </p:nvSpPr>
        <p:spPr>
          <a:xfrm>
            <a:off x="0" y="4743450"/>
            <a:ext cx="9144000" cy="401099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" name="Shape 4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41" name="Shape 41"/>
          <p:cNvSpPr txBox="1"/>
          <p:nvPr>
            <p:ph idx="1" type="body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42" name="Shape 42"/>
          <p:cNvSpPr txBox="1"/>
          <p:nvPr>
            <p:ph idx="2" type="body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>
            <a:off x="0" y="-1078"/>
            <a:ext cx="9144000" cy="1144199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46" name="Shape 46"/>
          <p:cNvGrpSpPr/>
          <p:nvPr/>
        </p:nvGrpSpPr>
        <p:grpSpPr>
          <a:xfrm>
            <a:off x="0" y="-1078"/>
            <a:ext cx="649180" cy="5144627"/>
            <a:chOff x="0" y="-1438"/>
            <a:chExt cx="649180" cy="6859503"/>
          </a:xfrm>
        </p:grpSpPr>
        <p:sp>
          <p:nvSpPr>
            <p:cNvPr id="47" name="Shape 47"/>
            <p:cNvSpPr/>
            <p:nvPr/>
          </p:nvSpPr>
          <p:spPr>
            <a:xfrm>
              <a:off x="0" y="-1438"/>
              <a:ext cx="649180" cy="6858065"/>
            </a:xfrm>
            <a:custGeom>
              <a:pathLst>
                <a:path extrusionOk="0" h="6875253" w="500332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8" name="Shape 48"/>
            <p:cNvSpPr/>
            <p:nvPr/>
          </p:nvSpPr>
          <p:spPr>
            <a:xfrm>
              <a:off x="0" y="0"/>
              <a:ext cx="500331" cy="6858065"/>
            </a:xfrm>
            <a:custGeom>
              <a:pathLst>
                <a:path extrusionOk="0" h="6875253" w="500332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" name="Shape 49"/>
          <p:cNvGrpSpPr/>
          <p:nvPr/>
        </p:nvGrpSpPr>
        <p:grpSpPr>
          <a:xfrm flipH="1">
            <a:off x="8494493" y="0"/>
            <a:ext cx="649180" cy="5144627"/>
            <a:chOff x="0" y="-1438"/>
            <a:chExt cx="649180" cy="6859503"/>
          </a:xfrm>
        </p:grpSpPr>
        <p:sp>
          <p:nvSpPr>
            <p:cNvPr id="50" name="Shape 50"/>
            <p:cNvSpPr/>
            <p:nvPr/>
          </p:nvSpPr>
          <p:spPr>
            <a:xfrm>
              <a:off x="0" y="-1438"/>
              <a:ext cx="649180" cy="6858065"/>
            </a:xfrm>
            <a:custGeom>
              <a:pathLst>
                <a:path extrusionOk="0" h="6875253" w="500332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>
              <a:off x="0" y="0"/>
              <a:ext cx="500331" cy="6858065"/>
            </a:xfrm>
            <a:custGeom>
              <a:pathLst>
                <a:path extrusionOk="0" h="6875253" w="500332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Shape 52"/>
          <p:cNvSpPr/>
          <p:nvPr/>
        </p:nvSpPr>
        <p:spPr>
          <a:xfrm>
            <a:off x="0" y="4743450"/>
            <a:ext cx="9144000" cy="401099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" name="Shape 5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0" y="-1078"/>
            <a:ext cx="9144000" cy="1144199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57" name="Shape 57"/>
          <p:cNvGrpSpPr/>
          <p:nvPr/>
        </p:nvGrpSpPr>
        <p:grpSpPr>
          <a:xfrm>
            <a:off x="0" y="-1078"/>
            <a:ext cx="649180" cy="5144627"/>
            <a:chOff x="0" y="-1438"/>
            <a:chExt cx="649180" cy="6859503"/>
          </a:xfrm>
        </p:grpSpPr>
        <p:sp>
          <p:nvSpPr>
            <p:cNvPr id="58" name="Shape 58"/>
            <p:cNvSpPr/>
            <p:nvPr/>
          </p:nvSpPr>
          <p:spPr>
            <a:xfrm>
              <a:off x="0" y="-1438"/>
              <a:ext cx="649180" cy="6858065"/>
            </a:xfrm>
            <a:custGeom>
              <a:pathLst>
                <a:path extrusionOk="0" h="6875253" w="500332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9" name="Shape 59"/>
            <p:cNvSpPr/>
            <p:nvPr/>
          </p:nvSpPr>
          <p:spPr>
            <a:xfrm>
              <a:off x="0" y="0"/>
              <a:ext cx="500331" cy="6858065"/>
            </a:xfrm>
            <a:custGeom>
              <a:pathLst>
                <a:path extrusionOk="0" h="6875253" w="500332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" name="Shape 60"/>
          <p:cNvGrpSpPr/>
          <p:nvPr/>
        </p:nvGrpSpPr>
        <p:grpSpPr>
          <a:xfrm flipH="1">
            <a:off x="8494493" y="0"/>
            <a:ext cx="649180" cy="5144627"/>
            <a:chOff x="0" y="-1438"/>
            <a:chExt cx="649180" cy="6859503"/>
          </a:xfrm>
        </p:grpSpPr>
        <p:sp>
          <p:nvSpPr>
            <p:cNvPr id="61" name="Shape 61"/>
            <p:cNvSpPr/>
            <p:nvPr/>
          </p:nvSpPr>
          <p:spPr>
            <a:xfrm>
              <a:off x="0" y="-1438"/>
              <a:ext cx="649180" cy="6858065"/>
            </a:xfrm>
            <a:custGeom>
              <a:pathLst>
                <a:path extrusionOk="0" h="6875253" w="500332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2" name="Shape 62"/>
            <p:cNvSpPr/>
            <p:nvPr/>
          </p:nvSpPr>
          <p:spPr>
            <a:xfrm>
              <a:off x="0" y="0"/>
              <a:ext cx="500331" cy="6858065"/>
            </a:xfrm>
            <a:custGeom>
              <a:pathLst>
                <a:path extrusionOk="0" h="6875253" w="500332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63" name="Shape 63"/>
          <p:cNvSpPr/>
          <p:nvPr/>
        </p:nvSpPr>
        <p:spPr>
          <a:xfrm>
            <a:off x="0" y="4743450"/>
            <a:ext cx="9144000" cy="401099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1800">
                <a:solidFill>
                  <a:schemeClr val="lt2"/>
                </a:solidFill>
              </a:defRPr>
            </a:lvl1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0" y="-1078"/>
            <a:ext cx="9144000" cy="1144199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68" name="Shape 68"/>
          <p:cNvGrpSpPr/>
          <p:nvPr/>
        </p:nvGrpSpPr>
        <p:grpSpPr>
          <a:xfrm>
            <a:off x="0" y="-1078"/>
            <a:ext cx="649180" cy="5144627"/>
            <a:chOff x="0" y="-1438"/>
            <a:chExt cx="649180" cy="6859503"/>
          </a:xfrm>
        </p:grpSpPr>
        <p:sp>
          <p:nvSpPr>
            <p:cNvPr id="69" name="Shape 69"/>
            <p:cNvSpPr/>
            <p:nvPr/>
          </p:nvSpPr>
          <p:spPr>
            <a:xfrm>
              <a:off x="0" y="-1438"/>
              <a:ext cx="649180" cy="6858065"/>
            </a:xfrm>
            <a:custGeom>
              <a:pathLst>
                <a:path extrusionOk="0" h="6875253" w="500332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0" name="Shape 70"/>
            <p:cNvSpPr/>
            <p:nvPr/>
          </p:nvSpPr>
          <p:spPr>
            <a:xfrm>
              <a:off x="0" y="0"/>
              <a:ext cx="500331" cy="6858065"/>
            </a:xfrm>
            <a:custGeom>
              <a:pathLst>
                <a:path extrusionOk="0" h="6875253" w="500332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" name="Shape 71"/>
          <p:cNvGrpSpPr/>
          <p:nvPr/>
        </p:nvGrpSpPr>
        <p:grpSpPr>
          <a:xfrm flipH="1">
            <a:off x="8494493" y="0"/>
            <a:ext cx="649180" cy="5144627"/>
            <a:chOff x="0" y="-1438"/>
            <a:chExt cx="649180" cy="6859503"/>
          </a:xfrm>
        </p:grpSpPr>
        <p:sp>
          <p:nvSpPr>
            <p:cNvPr id="72" name="Shape 72"/>
            <p:cNvSpPr/>
            <p:nvPr/>
          </p:nvSpPr>
          <p:spPr>
            <a:xfrm>
              <a:off x="0" y="-1438"/>
              <a:ext cx="649180" cy="6858065"/>
            </a:xfrm>
            <a:custGeom>
              <a:pathLst>
                <a:path extrusionOk="0" h="6875253" w="500332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>
              <a:off x="0" y="0"/>
              <a:ext cx="500331" cy="6858065"/>
            </a:xfrm>
            <a:custGeom>
              <a:pathLst>
                <a:path extrusionOk="0" h="6875253" w="500332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74" name="Shape 74"/>
          <p:cNvSpPr/>
          <p:nvPr/>
        </p:nvSpPr>
        <p:spPr>
          <a:xfrm>
            <a:off x="0" y="4743450"/>
            <a:ext cx="9144000" cy="401099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5" name="Shape 75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7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dk2"/>
            </a:gs>
            <a:gs pos="100000">
              <a:schemeClr val="dk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600"/>
              </a:spcBef>
              <a:buClr>
                <a:schemeClr val="lt1"/>
              </a:buClr>
              <a:buSzPct val="100000"/>
              <a:buFont typeface="Trebuchet MS"/>
              <a:defRPr sz="3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spcBef>
                <a:spcPts val="480"/>
              </a:spcBef>
              <a:buClr>
                <a:schemeClr val="lt1"/>
              </a:buClr>
              <a:buSzPct val="100000"/>
              <a:buFont typeface="Trebuchet MS"/>
              <a:defRPr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>
              <a:spcBef>
                <a:spcPts val="480"/>
              </a:spcBef>
              <a:buClr>
                <a:schemeClr val="lt1"/>
              </a:buClr>
              <a:buSzPct val="100000"/>
              <a:buFont typeface="Trebuchet MS"/>
              <a:defRPr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17.jpg"/></Relationships>
</file>

<file path=ppt/slides/_rels/slide1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11.jpg"/></Relationships>
</file>

<file path=ppt/slides/_rels/slide1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Relationship Id="rId3" Type="http://schemas.openxmlformats.org/officeDocument/2006/relationships/image" Target="../media/image10.jpg"/></Relationships>
</file>

<file path=ppt/slides/_rels/slide1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Relationship Id="rId3" Type="http://schemas.openxmlformats.org/officeDocument/2006/relationships/image" Target="../media/image14.jpg"/><Relationship Id="rId5" Type="http://schemas.openxmlformats.org/officeDocument/2006/relationships/image" Target="../media/image13.jpg"/></Relationships>
</file>

<file path=ppt/slides/_rels/slide1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26.png"/></Relationships>
</file>

<file path=ppt/slides/_rels/slide1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27.png"/></Relationships>
</file>

<file path=ppt/slides/_rels/slide1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25.png"/></Relationships>
</file>

<file path=ppt/slides/_rels/slide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20.jpg"/></Relationships>
</file>

<file path=ppt/slides/_rels/slide2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19.png"/></Relationships>
</file>

<file path=ppt/slides/_rels/slide2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21.jpg"/></Relationships>
</file>

<file path=ppt/slides/_rels/slide2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22.png"/></Relationships>
</file>

<file path=ppt/slides/_rels/slide2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15.jpg"/></Relationships>
</file>

<file path=ppt/slides/_rels/slide3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24.jpg"/></Relationships>
</file>

<file path=ppt/slides/_rels/slide3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3" Type="http://schemas.openxmlformats.org/officeDocument/2006/relationships/hyperlink" Target="http://www.youtube.com/watch?v=05FrWv01aCY" TargetMode="External"/></Relationships>
</file>

<file path=ppt/slides/_rels/slide3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0.jpg"/></Relationships>
</file>

<file path=ppt/slides/_rels/slide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Relationship Id="rId3" Type="http://schemas.openxmlformats.org/officeDocument/2006/relationships/image" Target="../media/image08.jpg"/><Relationship Id="rId6" Type="http://schemas.openxmlformats.org/officeDocument/2006/relationships/image" Target="../media/image23.jpg"/><Relationship Id="rId5" Type="http://schemas.openxmlformats.org/officeDocument/2006/relationships/image" Target="../media/image01.jpg"/><Relationship Id="rId8" Type="http://schemas.openxmlformats.org/officeDocument/2006/relationships/image" Target="../media/image06.jpg"/><Relationship Id="rId7" Type="http://schemas.openxmlformats.org/officeDocument/2006/relationships/image" Target="../media/image02.gif"/></Relationships>
</file>

<file path=ppt/slides/_rels/slide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07.jpg"/><Relationship Id="rId3" Type="http://schemas.openxmlformats.org/officeDocument/2006/relationships/image" Target="../media/image09.jpg"/></Relationships>
</file>

<file path=ppt/slides/_rels/slide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05.jpg"/><Relationship Id="rId3" Type="http://schemas.openxmlformats.org/officeDocument/2006/relationships/image" Target="../media/image03.jpg"/></Relationships>
</file>

<file path=ppt/slides/_rels/slide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ctrTitle"/>
          </p:nvPr>
        </p:nvSpPr>
        <p:spPr>
          <a:xfrm>
            <a:off x="685800" y="1568171"/>
            <a:ext cx="7772400" cy="16331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What is the #1 reason that students drop out of school?</a:t>
            </a:r>
          </a:p>
        </p:txBody>
      </p:sp>
      <p:sp>
        <p:nvSpPr>
          <p:cNvPr id="78" name="Shape 78"/>
          <p:cNvSpPr txBox="1"/>
          <p:nvPr>
            <p:ph idx="1" type="subTitle"/>
          </p:nvPr>
        </p:nvSpPr>
        <p:spPr>
          <a:xfrm>
            <a:off x="685800" y="3321450"/>
            <a:ext cx="7772400" cy="658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lang="en" sz="6500">
                <a:solidFill>
                  <a:srgbClr val="FFFFFF"/>
                </a:solidFill>
              </a:rPr>
              <a:t>Depression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4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type="title"/>
          </p:nvPr>
        </p:nvSpPr>
        <p:spPr>
          <a:xfrm>
            <a:off x="457200" y="205966"/>
            <a:ext cx="3056700" cy="3024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Fatigue or loss of energy</a:t>
            </a:r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 b="7706" l="0" r="0" t="0"/>
          <a:stretch/>
        </p:blipFill>
        <p:spPr>
          <a:xfrm>
            <a:off x="3370125" y="510150"/>
            <a:ext cx="5463724" cy="4274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Feelings of worthlessness/guilt</a:t>
            </a:r>
          </a:p>
        </p:txBody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50" name="Shape 1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05400" y="1277050"/>
            <a:ext cx="4762500" cy="357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type="title"/>
          </p:nvPr>
        </p:nvSpPr>
        <p:spPr>
          <a:xfrm>
            <a:off x="179400" y="0"/>
            <a:ext cx="87852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/>
              <a:t>Diminished abilities to think/concentrate</a:t>
            </a:r>
          </a:p>
        </p:txBody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57" name="Shape 1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375" y="1842800"/>
            <a:ext cx="3333750" cy="266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Shape 1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76800" y="1063375"/>
            <a:ext cx="381000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type="title"/>
          </p:nvPr>
        </p:nvSpPr>
        <p:spPr>
          <a:xfrm>
            <a:off x="457200" y="205973"/>
            <a:ext cx="3850200" cy="1571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Thoughts of death/suicide</a:t>
            </a:r>
          </a:p>
        </p:txBody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65" name="Shape 1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500" y="2163575"/>
            <a:ext cx="4462899" cy="2507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Shape 1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74268" y="1777475"/>
            <a:ext cx="4338434" cy="289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Shape 16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32525" y="75575"/>
            <a:ext cx="4340550" cy="289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Dysthymia </a:t>
            </a:r>
          </a:p>
        </p:txBody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Largely the same as MDD</a:t>
            </a:r>
          </a:p>
          <a:p>
            <a:pPr indent="-419100" lvl="0" marL="4572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But </a:t>
            </a:r>
            <a:r>
              <a:rPr lang="en" sz="4800"/>
              <a:t>l</a:t>
            </a:r>
            <a:r>
              <a:rPr lang="en" sz="4800" u="sng"/>
              <a:t>onger</a:t>
            </a:r>
            <a:r>
              <a:rPr lang="en"/>
              <a:t> in duration. </a:t>
            </a:r>
          </a:p>
          <a:p>
            <a:pPr indent="-419100" lvl="0" marL="4572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The symptoms must last for at least 2 years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type="title"/>
          </p:nvPr>
        </p:nvSpPr>
        <p:spPr>
          <a:xfrm>
            <a:off x="457200" y="1833303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Double Depression</a:t>
            </a:r>
          </a:p>
        </p:txBody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x="364200" y="367925"/>
            <a:ext cx="8229600" cy="1352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If you suffer from BOTH major depressive episodes AND dysthymia, you have…</a:t>
            </a:r>
          </a:p>
        </p:txBody>
      </p:sp>
      <p:sp>
        <p:nvSpPr>
          <p:cNvPr id="186" name="Shape 186"/>
          <p:cNvSpPr txBox="1"/>
          <p:nvPr>
            <p:ph idx="2" type="body"/>
          </p:nvPr>
        </p:nvSpPr>
        <p:spPr>
          <a:xfrm>
            <a:off x="395200" y="2690700"/>
            <a:ext cx="8229600" cy="1658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419100" lvl="0" marL="4572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i.e. Alternating between crummy and really crummy...for a really long time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93" name="Shape 1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2295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00" name="Shape 2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2295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6" name="Shape 206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07" name="Shape 2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2295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ctrTitle"/>
          </p:nvPr>
        </p:nvSpPr>
        <p:spPr>
          <a:xfrm>
            <a:off x="685800" y="1568184"/>
            <a:ext cx="7772400" cy="12380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Depression</a:t>
            </a:r>
          </a:p>
        </p:txBody>
      </p:sp>
      <p:sp>
        <p:nvSpPr>
          <p:cNvPr id="84" name="Shape 84"/>
          <p:cNvSpPr txBox="1"/>
          <p:nvPr>
            <p:ph idx="1" type="subTitle"/>
          </p:nvPr>
        </p:nvSpPr>
        <p:spPr>
          <a:xfrm>
            <a:off x="685800" y="2914650"/>
            <a:ext cx="7772400" cy="658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By: Motorcycle and Happenin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Quick activity	</a:t>
            </a:r>
          </a:p>
        </p:txBody>
      </p:sp>
      <p:sp>
        <p:nvSpPr>
          <p:cNvPr id="213" name="Shape 213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7350" lvl="0" marL="4572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500"/>
              <a:t>Identify </a:t>
            </a:r>
            <a:r>
              <a:rPr lang="en" sz="2500">
                <a:solidFill>
                  <a:srgbClr val="FF0000"/>
                </a:solidFill>
              </a:rPr>
              <a:t>one</a:t>
            </a:r>
            <a:r>
              <a:rPr lang="en" sz="2500"/>
              <a:t> of the saddest days of your life.</a:t>
            </a:r>
          </a:p>
          <a:p>
            <a:pPr indent="-387350" lvl="0" marL="4572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500"/>
              <a:t>For 1 minute, write down not what happened on that day, but in as much detail as you can, </a:t>
            </a:r>
            <a:r>
              <a:rPr lang="en" sz="2500">
                <a:solidFill>
                  <a:srgbClr val="FF0000"/>
                </a:solidFill>
              </a:rPr>
              <a:t>how you felt</a:t>
            </a:r>
            <a:r>
              <a:rPr lang="en" sz="2500"/>
              <a:t>.</a:t>
            </a:r>
          </a:p>
          <a:p>
            <a:pPr indent="-387350" lvl="0" marL="4572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500"/>
              <a:t>Now imagine that you felt this way all the time--or very consistently </a:t>
            </a:r>
          </a:p>
          <a:p>
            <a:pPr indent="-387350" lvl="0" marL="4572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500"/>
              <a:t>How would that affect the way that you live your lives? Study for school? Interact with your friends? Do for fun? Eat?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1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/>
          <p:nvPr>
            <p:ph type="title"/>
          </p:nvPr>
        </p:nvSpPr>
        <p:spPr>
          <a:xfrm>
            <a:off x="457200" y="-22621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Specific population</a:t>
            </a:r>
          </a:p>
        </p:txBody>
      </p:sp>
      <p:sp>
        <p:nvSpPr>
          <p:cNvPr id="219" name="Shape 219"/>
          <p:cNvSpPr txBox="1"/>
          <p:nvPr>
            <p:ph idx="1" type="body"/>
          </p:nvPr>
        </p:nvSpPr>
        <p:spPr>
          <a:xfrm>
            <a:off x="457200" y="1200150"/>
            <a:ext cx="2475300" cy="3620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US!!!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i.e. College students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20" name="Shape 2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2449" y="970700"/>
            <a:ext cx="6059149" cy="403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1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1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/>
          <p:nvPr>
            <p:ph idx="1" type="body"/>
          </p:nvPr>
        </p:nvSpPr>
        <p:spPr>
          <a:xfrm>
            <a:off x="457200" y="895350"/>
            <a:ext cx="4303499" cy="3650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500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rPr>
              <a:t>30 percent of college students reported feeling "so depressed that it was difficult to function"</a:t>
            </a:r>
          </a:p>
        </p:txBody>
      </p:sp>
      <p:pic>
        <p:nvPicPr>
          <p:cNvPr id="226" name="Shape 2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3350" y="470850"/>
            <a:ext cx="4303500" cy="430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/>
          <p:nvPr/>
        </p:nvSpPr>
        <p:spPr>
          <a:xfrm>
            <a:off x="609600" y="152400"/>
            <a:ext cx="7923600" cy="39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3600">
                <a:solidFill>
                  <a:srgbClr val="FFFFFF"/>
                </a:solidFill>
              </a:rPr>
              <a:t>Depression is the number one reason students drop out of school or die by suicide.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7" name="Shape 237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38" name="Shape 2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8175" y="444500"/>
            <a:ext cx="6261100" cy="425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4" name="Shape 244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45" name="Shape 2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5161" y="0"/>
            <a:ext cx="4793675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/>
          <p:nvPr>
            <p:ph type="title"/>
          </p:nvPr>
        </p:nvSpPr>
        <p:spPr>
          <a:xfrm>
            <a:off x="159175" y="205975"/>
            <a:ext cx="88785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300"/>
              <a:t>What causes depression in college students?</a:t>
            </a:r>
          </a:p>
        </p:txBody>
      </p:sp>
      <p:sp>
        <p:nvSpPr>
          <p:cNvPr id="251" name="Shape 251"/>
          <p:cNvSpPr txBox="1"/>
          <p:nvPr>
            <p:ph idx="1" type="body"/>
          </p:nvPr>
        </p:nvSpPr>
        <p:spPr>
          <a:xfrm>
            <a:off x="457200" y="1123950"/>
            <a:ext cx="8229600" cy="3598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Living away from family for the first time</a:t>
            </a:r>
          </a:p>
          <a:p>
            <a:pPr indent="-419100" lvl="0" marL="457200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Missing family or friends</a:t>
            </a:r>
          </a:p>
          <a:p>
            <a:pPr indent="-419100" lvl="0" marL="457200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Feeling alone or isolated</a:t>
            </a:r>
          </a:p>
          <a:p>
            <a:pPr indent="-419100" lvl="0" marL="457200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Experiencing conflict in relationships</a:t>
            </a:r>
          </a:p>
          <a:p>
            <a:pPr indent="-419100" lvl="0" marL="457200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Facing new and sometimes difficult school work</a:t>
            </a:r>
          </a:p>
          <a:p>
            <a:pPr indent="-419100" lvl="0" marL="457200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Worrying about finances</a:t>
            </a:r>
          </a:p>
          <a:p>
            <a:pPr indent="0" lvl="0" marL="2743200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None/>
            </a:pPr>
            <a:r>
              <a:rPr lang="en"/>
              <a:t>--</a:t>
            </a:r>
            <a:r>
              <a:rPr lang="en" sz="1900"/>
              <a:t>National Institute of Mental Health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2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25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25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25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25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25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25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Prognosis/progression</a:t>
            </a:r>
          </a:p>
        </p:txBody>
      </p:sp>
      <p:sp>
        <p:nvSpPr>
          <p:cNvPr id="257" name="Shape 257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Prognosis: “most people who experience one such episode will eventually have another one”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...For this reason, the most effective long term treatments are not necessarily antidepressants or medications.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/>
          <p:nvPr>
            <p:ph type="title"/>
          </p:nvPr>
        </p:nvSpPr>
        <p:spPr>
          <a:xfrm>
            <a:off x="457200" y="3583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4200"/>
              <a:t>Treatment</a:t>
            </a:r>
          </a:p>
        </p:txBody>
      </p:sp>
      <p:sp>
        <p:nvSpPr>
          <p:cNvPr id="263" name="Shape 263"/>
          <p:cNvSpPr txBox="1"/>
          <p:nvPr>
            <p:ph idx="1" type="body"/>
          </p:nvPr>
        </p:nvSpPr>
        <p:spPr>
          <a:xfrm>
            <a:off x="457200" y="1276075"/>
            <a:ext cx="45087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50850" lvl="0" marL="4572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3500"/>
              <a:t>Medication</a:t>
            </a:r>
          </a:p>
          <a:p>
            <a:pPr indent="-412750" lvl="1" marL="914400" rtl="0">
              <a:spcBef>
                <a:spcPts val="0"/>
              </a:spcBef>
              <a:buClr>
                <a:schemeClr val="lt1"/>
              </a:buClr>
              <a:buSzPct val="100000"/>
              <a:buFont typeface="Courier New"/>
              <a:buChar char="o"/>
            </a:pPr>
            <a:r>
              <a:rPr lang="en" sz="2900"/>
              <a:t>SSRIs</a:t>
            </a:r>
          </a:p>
          <a:p>
            <a:pPr indent="-412750" lvl="1" marL="914400" rtl="0">
              <a:spcBef>
                <a:spcPts val="0"/>
              </a:spcBef>
              <a:buClr>
                <a:schemeClr val="lt1"/>
              </a:buClr>
              <a:buSzPct val="100000"/>
              <a:buFont typeface="Courier New"/>
              <a:buChar char="o"/>
            </a:pPr>
            <a:r>
              <a:rPr lang="en" sz="2900"/>
              <a:t>Tricyclics</a:t>
            </a:r>
          </a:p>
          <a:p>
            <a:pPr indent="-412750" lvl="1" marL="914400" rtl="0">
              <a:spcBef>
                <a:spcPts val="0"/>
              </a:spcBef>
              <a:buClr>
                <a:schemeClr val="lt1"/>
              </a:buClr>
              <a:buSzPct val="100000"/>
              <a:buFont typeface="Courier New"/>
              <a:buChar char="o"/>
            </a:pPr>
            <a:r>
              <a:rPr lang="en" sz="2900"/>
              <a:t>MAO Inhibitors</a:t>
            </a:r>
          </a:p>
          <a:p>
            <a:pPr indent="-450850" lvl="0" marL="4572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3500"/>
              <a:t>Psychological</a:t>
            </a:r>
          </a:p>
          <a:p>
            <a:pPr indent="-412750" lvl="1" marL="914400" rtl="0">
              <a:spcBef>
                <a:spcPts val="0"/>
              </a:spcBef>
              <a:buClr>
                <a:schemeClr val="lt1"/>
              </a:buClr>
              <a:buSzPct val="100000"/>
              <a:buFont typeface="Courier New"/>
              <a:buChar char="o"/>
            </a:pPr>
            <a:r>
              <a:rPr lang="en" sz="2900"/>
              <a:t>CBT</a:t>
            </a:r>
          </a:p>
          <a:p>
            <a:pPr indent="-412750" lvl="1" marL="914400" rtl="0">
              <a:spcBef>
                <a:spcPts val="0"/>
              </a:spcBef>
              <a:buClr>
                <a:schemeClr val="lt1"/>
              </a:buClr>
              <a:buSzPct val="100000"/>
              <a:buFont typeface="Courier New"/>
              <a:buChar char="o"/>
            </a:pPr>
            <a:r>
              <a:rPr lang="en" sz="2900"/>
              <a:t>IPT	</a:t>
            </a:r>
          </a:p>
        </p:txBody>
      </p:sp>
      <p:sp>
        <p:nvSpPr>
          <p:cNvPr id="264" name="Shape 264"/>
          <p:cNvSpPr txBox="1"/>
          <p:nvPr>
            <p:ph idx="2" type="body"/>
          </p:nvPr>
        </p:nvSpPr>
        <p:spPr>
          <a:xfrm>
            <a:off x="4419600" y="666750"/>
            <a:ext cx="45087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19100" lvl="0" marL="4572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Brain Stimulation</a:t>
            </a:r>
          </a:p>
          <a:p>
            <a:pPr indent="-381000" lvl="1" marL="914400" rtl="0">
              <a:spcBef>
                <a:spcPts val="0"/>
              </a:spcBef>
              <a:buClr>
                <a:schemeClr val="lt1"/>
              </a:buClr>
              <a:buSzPct val="80000"/>
              <a:buFont typeface="Courier New"/>
              <a:buChar char="o"/>
            </a:pPr>
            <a:r>
              <a:rPr lang="en"/>
              <a:t>ECT</a:t>
            </a:r>
          </a:p>
          <a:p>
            <a:pPr indent="-381000" lvl="1" marL="914400" rtl="0">
              <a:spcBef>
                <a:spcPts val="0"/>
              </a:spcBef>
              <a:buClr>
                <a:schemeClr val="lt1"/>
              </a:buClr>
              <a:buSzPct val="80000"/>
              <a:buFont typeface="Courier New"/>
              <a:buChar char="o"/>
            </a:pPr>
            <a:r>
              <a:rPr lang="en"/>
              <a:t>TMS</a:t>
            </a:r>
          </a:p>
          <a:p>
            <a:pPr indent="-381000" lvl="1" marL="914400" rtl="0">
              <a:spcBef>
                <a:spcPts val="0"/>
              </a:spcBef>
              <a:buClr>
                <a:schemeClr val="lt1"/>
              </a:buClr>
              <a:buSzPct val="80000"/>
              <a:buFont typeface="Courier New"/>
              <a:buChar char="o"/>
            </a:pPr>
            <a:r>
              <a:rPr lang="en"/>
              <a:t>Vagus nerve stimulation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6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6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6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6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6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6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6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6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6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6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Other Treatments/Specific Needs</a:t>
            </a:r>
          </a:p>
        </p:txBody>
      </p:sp>
      <p:sp>
        <p:nvSpPr>
          <p:cNvPr id="270" name="Shape 270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Population specific needs--</a:t>
            </a:r>
          </a:p>
          <a:p>
            <a:pPr indent="-381000" lvl="1" marL="914400" rtl="0">
              <a:spcBef>
                <a:spcPts val="0"/>
              </a:spcBef>
              <a:buClr>
                <a:schemeClr val="lt1"/>
              </a:buClr>
              <a:buSzPct val="80000"/>
              <a:buFont typeface="Courier New"/>
              <a:buChar char="o"/>
            </a:pPr>
            <a:r>
              <a:rPr lang="en"/>
              <a:t>How about for college students?</a:t>
            </a:r>
          </a:p>
          <a:p>
            <a:pPr indent="-419100" lvl="0" marL="4572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EXERCISE as an effective treatment</a:t>
            </a:r>
          </a:p>
          <a:p>
            <a:pPr indent="-419100" lvl="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Eating habits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2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2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27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27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x="304800" y="-38246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Definition </a:t>
            </a:r>
          </a:p>
        </p:txBody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457200" y="916775"/>
            <a:ext cx="8229600" cy="4009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Depression is a </a:t>
            </a:r>
            <a:r>
              <a:rPr lang="en" sz="1500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mood disorder</a:t>
            </a:r>
            <a:r>
              <a:rPr lang="en" sz="1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that causes a </a:t>
            </a:r>
            <a:r>
              <a:rPr lang="en" sz="1500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persistent feeling of sadness and loss of interest</a:t>
            </a:r>
            <a:r>
              <a:rPr lang="en" sz="1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Also called major depression, major depressive disorder or clinical depression, it affects how you feel, think and behave and can lead to a variety of emotional and physical problems. You may have trouble doing normal day-to-day activities, and depression may make you feel as if life isn't worth living.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400">
              <a:solidFill>
                <a:srgbClr val="FFFFFF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rPr lang="en"/>
              <a:t>3 main types:</a:t>
            </a:r>
          </a:p>
          <a:p>
            <a:pPr indent="-419100" lvl="0" marL="457200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AutoNum type="arabicPeriod"/>
            </a:pPr>
            <a:r>
              <a:rPr lang="en"/>
              <a:t>Major Depressive Disorder</a:t>
            </a:r>
          </a:p>
          <a:p>
            <a:pPr indent="-419100" lvl="0" marL="457200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AutoNum type="arabicPeriod"/>
            </a:pPr>
            <a:r>
              <a:rPr lang="en"/>
              <a:t>Dysthymia</a:t>
            </a:r>
          </a:p>
          <a:p>
            <a:pPr indent="-419100" lvl="0" marL="45720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AutoNum type="arabicPeriod"/>
            </a:pPr>
            <a:r>
              <a:rPr lang="en"/>
              <a:t>Double Depression </a:t>
            </a:r>
          </a:p>
        </p:txBody>
      </p:sp>
      <p:pic>
        <p:nvPicPr>
          <p:cNvPr id="91" name="Shape 91"/>
          <p:cNvPicPr preferRelativeResize="0"/>
          <p:nvPr/>
        </p:nvPicPr>
        <p:blipFill rotWithShape="1">
          <a:blip r:embed="rId3">
            <a:alphaModFix amt="69000"/>
          </a:blip>
          <a:srcRect b="0" l="0" r="0" t="0"/>
          <a:stretch/>
        </p:blipFill>
        <p:spPr>
          <a:xfrm>
            <a:off x="6167550" y="2286750"/>
            <a:ext cx="2976449" cy="155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TR implications</a:t>
            </a:r>
          </a:p>
        </p:txBody>
      </p:sp>
      <p:sp>
        <p:nvSpPr>
          <p:cNvPr id="276" name="Shape 276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77" name="Shape 2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6581" y="1022937"/>
            <a:ext cx="6131019" cy="4080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Life Implications</a:t>
            </a:r>
          </a:p>
        </p:txBody>
      </p:sp>
      <p:sp>
        <p:nvSpPr>
          <p:cNvPr id="283" name="Shape 283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rgbClr val="EFEFEF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rPr>
              <a:t>Elder Holland on Depression: </a:t>
            </a:r>
            <a:r>
              <a:rPr lang="en" sz="1400" u="sng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http://www.youtube.com/watch?v=05FrWv01aCY</a:t>
            </a:r>
            <a:r>
              <a:rPr lang="en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College Campus Resources </a:t>
            </a:r>
          </a:p>
        </p:txBody>
      </p:sp>
      <p:sp>
        <p:nvSpPr>
          <p:cNvPr id="289" name="Shape 289"/>
          <p:cNvSpPr txBox="1"/>
          <p:nvPr>
            <p:ph idx="1" type="body"/>
          </p:nvPr>
        </p:nvSpPr>
        <p:spPr>
          <a:xfrm>
            <a:off x="961100" y="1200150"/>
            <a:ext cx="73401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735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"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BYU Counseling and Career Center (CCC) offers </a:t>
            </a:r>
            <a:r>
              <a:rPr lang="en" sz="2500" u="sng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free personal counseling</a:t>
            </a:r>
            <a:r>
              <a:rPr lang="en"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for full-time BYU students.</a:t>
            </a:r>
          </a:p>
          <a:p>
            <a:pPr indent="-38735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"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Individual and group psychotherapy</a:t>
            </a:r>
          </a:p>
          <a:p>
            <a:pPr indent="-38735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"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Stress Management and Biofeedback lab at the CCC offers training in skills such as relaxation techniques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2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28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28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5" name="Shape 295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1" name="Shape 301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7" name="Shape 307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/>
          <p:nvPr>
            <p:ph type="title"/>
          </p:nvPr>
        </p:nvSpPr>
        <p:spPr>
          <a:xfrm>
            <a:off x="457200" y="-22621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Causes of Depression</a:t>
            </a:r>
          </a:p>
        </p:txBody>
      </p:sp>
      <p:sp>
        <p:nvSpPr>
          <p:cNvPr id="313" name="Shape 313"/>
          <p:cNvSpPr txBox="1"/>
          <p:nvPr>
            <p:ph idx="1" type="body"/>
          </p:nvPr>
        </p:nvSpPr>
        <p:spPr>
          <a:xfrm>
            <a:off x="457200" y="738975"/>
            <a:ext cx="75018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rgbClr val="FF0000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FF0000"/>
                </a:solidFill>
              </a:rPr>
              <a:t>Abuse</a:t>
            </a:r>
          </a:p>
          <a:p>
            <a:pPr indent="-419100" lvl="0" marL="457200" rtl="0">
              <a:spcBef>
                <a:spcPts val="0"/>
              </a:spcBef>
              <a:buClr>
                <a:srgbClr val="00FF00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00FF00"/>
                </a:solidFill>
              </a:rPr>
              <a:t>Certain Medications</a:t>
            </a:r>
          </a:p>
          <a:p>
            <a:pPr indent="-419100" lvl="0" marL="457200" rtl="0">
              <a:spcBef>
                <a:spcPts val="0"/>
              </a:spcBef>
              <a:buClr>
                <a:srgbClr val="FF0000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FF0000"/>
                </a:solidFill>
              </a:rPr>
              <a:t>Conflict</a:t>
            </a:r>
          </a:p>
          <a:p>
            <a:pPr indent="-419100" lvl="0" marL="457200" rtl="0">
              <a:spcBef>
                <a:spcPts val="0"/>
              </a:spcBef>
              <a:buClr>
                <a:srgbClr val="FF0000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FF0000"/>
                </a:solidFill>
              </a:rPr>
              <a:t>Death or a loss </a:t>
            </a:r>
          </a:p>
          <a:p>
            <a:pPr indent="-419100" lvl="0" marL="457200" rtl="0">
              <a:spcBef>
                <a:spcPts val="0"/>
              </a:spcBef>
              <a:buClr>
                <a:srgbClr val="FFFF00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FFFF00"/>
                </a:solidFill>
              </a:rPr>
              <a:t>Genetics</a:t>
            </a:r>
          </a:p>
          <a:p>
            <a:pPr indent="-419100" lvl="0" marL="457200" rtl="0">
              <a:spcBef>
                <a:spcPts val="0"/>
              </a:spcBef>
              <a:buClr>
                <a:srgbClr val="FF0000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FF0000"/>
                </a:solidFill>
              </a:rPr>
              <a:t>Major events</a:t>
            </a:r>
          </a:p>
          <a:p>
            <a:pPr indent="-419100" lvl="0" marL="457200" rtl="0">
              <a:spcBef>
                <a:spcPts val="0"/>
              </a:spcBef>
              <a:buClr>
                <a:srgbClr val="FF0000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FF0000"/>
                </a:solidFill>
              </a:rPr>
              <a:t>Other personal problems</a:t>
            </a:r>
          </a:p>
          <a:p>
            <a:pPr indent="-419100" lvl="0" marL="4572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FF0000"/>
                </a:solidFill>
              </a:rPr>
              <a:t>Serious</a:t>
            </a:r>
            <a:r>
              <a:rPr lang="en"/>
              <a:t> </a:t>
            </a:r>
            <a:r>
              <a:rPr lang="en">
                <a:solidFill>
                  <a:srgbClr val="00FF00"/>
                </a:solidFill>
              </a:rPr>
              <a:t>illnesses</a:t>
            </a:r>
          </a:p>
          <a:p>
            <a:pPr indent="-419100" lvl="0" marL="4572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FF0000"/>
                </a:solidFill>
              </a:rPr>
              <a:t>Substance</a:t>
            </a:r>
            <a:r>
              <a:rPr lang="en"/>
              <a:t> </a:t>
            </a:r>
            <a:r>
              <a:rPr lang="en">
                <a:solidFill>
                  <a:srgbClr val="00FF00"/>
                </a:solidFill>
              </a:rPr>
              <a:t>abuse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Major Depressive Disorder</a:t>
            </a:r>
          </a:p>
        </p:txBody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457200" y="1063375"/>
            <a:ext cx="8229600" cy="3862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DSM-5 Characterizes MDD by major depressive episodes (that last at least 2 weeks). 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A major depressive episode includes at least 5 of the following symptoms…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From the pictures, try to guess the required </a:t>
            </a:r>
            <a:r>
              <a:rPr lang="en" u="sng">
                <a:solidFill>
                  <a:srgbClr val="FF0000"/>
                </a:solidFill>
              </a:rPr>
              <a:t>symptoms</a:t>
            </a:r>
            <a:r>
              <a:rPr lang="en"/>
              <a:t>!!!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9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Depressed Mood </a:t>
            </a:r>
            <a:r>
              <a:rPr lang="en" sz="2400"/>
              <a:t>(in children--irritability) </a:t>
            </a:r>
          </a:p>
        </p:txBody>
      </p:sp>
      <p:pic>
        <p:nvPicPr>
          <p:cNvPr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4950" y="1381125"/>
            <a:ext cx="9124950" cy="238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304800" y="-22621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Diminished interest/pleasure</a:t>
            </a:r>
          </a:p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6875" y="912689"/>
            <a:ext cx="5910249" cy="3934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00537" y="3557887"/>
            <a:ext cx="2000250" cy="176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 rotWithShape="1">
          <a:blip r:embed="rId5">
            <a:alphaModFix/>
          </a:blip>
          <a:srcRect b="0" l="0" r="0" t="22094"/>
          <a:stretch/>
        </p:blipFill>
        <p:spPr>
          <a:xfrm>
            <a:off x="-25" y="3557899"/>
            <a:ext cx="3334375" cy="1462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06327" y="3381557"/>
            <a:ext cx="2380472" cy="1585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06337" y="1341399"/>
            <a:ext cx="2159150" cy="1762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40075" y="1459675"/>
            <a:ext cx="2380474" cy="1921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3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3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3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7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x="119375" y="205975"/>
            <a:ext cx="7569899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Weight loss/Weight gain</a:t>
            </a:r>
          </a:p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849" y="1492500"/>
            <a:ext cx="5035100" cy="3357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Shape 1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47744" y="-75575"/>
            <a:ext cx="361396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Insomnia or hypersomnia</a:t>
            </a:r>
          </a:p>
        </p:txBody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30" name="Shape 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199" y="1279437"/>
            <a:ext cx="4838124" cy="3227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Shape 1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48025" y="1988506"/>
            <a:ext cx="3798525" cy="2517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x="457200" y="999447"/>
            <a:ext cx="4889399" cy="1588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Psychomotor agitation</a:t>
            </a:r>
          </a:p>
        </p:txBody>
      </p:sp>
      <p:pic>
        <p:nvPicPr>
          <p:cNvPr id="137" name="Shape 137"/>
          <p:cNvPicPr preferRelativeResize="0"/>
          <p:nvPr/>
        </p:nvPicPr>
        <p:blipFill rotWithShape="1">
          <a:blip r:embed="rId3">
            <a:alphaModFix/>
          </a:blip>
          <a:srcRect b="0" l="0" r="41609" t="0"/>
          <a:stretch/>
        </p:blipFill>
        <p:spPr>
          <a:xfrm>
            <a:off x="4596375" y="185800"/>
            <a:ext cx="3357374" cy="4771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potlight">
  <a:themeElements>
    <a:clrScheme name="Custom 439">
      <a:dk1>
        <a:srgbClr val="000000"/>
      </a:dk1>
      <a:lt1>
        <a:srgbClr val="FFFFFF"/>
      </a:lt1>
      <a:dk2>
        <a:srgbClr val="5C6E95"/>
      </a:dk2>
      <a:lt2>
        <a:srgbClr val="ACB4C2"/>
      </a:lt2>
      <a:accent1>
        <a:srgbClr val="667E50"/>
      </a:accent1>
      <a:accent2>
        <a:srgbClr val="CFBF73"/>
      </a:accent2>
      <a:accent3>
        <a:srgbClr val="8C7C82"/>
      </a:accent3>
      <a:accent4>
        <a:srgbClr val="9ABF87"/>
      </a:accent4>
      <a:accent5>
        <a:srgbClr val="CF9462"/>
      </a:accent5>
      <a:accent6>
        <a:srgbClr val="A25642"/>
      </a:accent6>
      <a:hlink>
        <a:srgbClr val="5173A5"/>
      </a:hlink>
      <a:folHlink>
        <a:srgbClr val="68728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