
<file path=[Content_Types].xml><?xml version="1.0" encoding="utf-8"?>
<Types xmlns="http://schemas.openxmlformats.org/package/2006/content-types">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2" Type="http://schemas.openxmlformats.org/officeDocument/2006/relationships/slide" Target="slides/slide7.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25" Type="http://schemas.openxmlformats.org/officeDocument/2006/relationships/slide" Target="slides/slide20.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3.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 name="Shape 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 name="Shape 38"/>
        <p:cNvGrpSpPr/>
        <p:nvPr/>
      </p:nvGrpSpPr>
      <p:grpSpPr>
        <a:xfrm>
          <a:off x="0" y="0"/>
          <a:ext cx="0" cy="0"/>
          <a:chOff x="0" y="0"/>
          <a:chExt cx="0" cy="0"/>
        </a:xfrm>
      </p:grpSpPr>
      <p:sp>
        <p:nvSpPr>
          <p:cNvPr id="39" name="Shape 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0" name="Shape 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3" name="Shape 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SzPct val="100000"/>
              <a:buNone/>
              <a:defRPr sz="1800"/>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03.png"/><Relationship Id="rId3" Type="http://schemas.openxmlformats.org/officeDocument/2006/relationships/hyperlink" Target="https://www.youtube.com/watch?v=qgySDmRRzx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hyperlink" Target="https://www.youtube.com/watch?v=uOy3sIrUg6Q"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hyperlink" Target="https://www.youtube.com/watch?v=Kzb1XYGO0IQ"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2.png"/><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685800" y="1583342"/>
            <a:ext cx="7772400" cy="1159856"/>
          </a:xfrm>
          <a:prstGeom prst="rect">
            <a:avLst/>
          </a:prstGeom>
        </p:spPr>
        <p:txBody>
          <a:bodyPr anchorCtr="0" anchor="b" bIns="91425" lIns="91425" rIns="91425" tIns="91425">
            <a:noAutofit/>
          </a:bodyPr>
          <a:lstStyle/>
          <a:p>
            <a:pPr rtl="0">
              <a:spcBef>
                <a:spcPts val="0"/>
              </a:spcBef>
              <a:buNone/>
            </a:pPr>
            <a:r>
              <a:rPr lang="en"/>
              <a:t>Cerebral Palsy</a:t>
            </a:r>
          </a:p>
          <a:p>
            <a:pPr>
              <a:spcBef>
                <a:spcPts val="0"/>
              </a:spcBef>
              <a:buNone/>
            </a:pPr>
            <a:r>
              <a:rPr lang="en"/>
              <a:t> Muscular Dystrophy Multiple Sclerosis</a:t>
            </a:r>
          </a:p>
        </p:txBody>
      </p:sp>
      <p:sp>
        <p:nvSpPr>
          <p:cNvPr id="31" name="Shape 31"/>
          <p:cNvSpPr txBox="1"/>
          <p:nvPr>
            <p:ph idx="1" type="subTitle"/>
          </p:nvPr>
        </p:nvSpPr>
        <p:spPr>
          <a:xfrm>
            <a:off x="685800" y="2840053"/>
            <a:ext cx="7772400" cy="784737"/>
          </a:xfrm>
          <a:prstGeom prst="rect">
            <a:avLst/>
          </a:prstGeom>
        </p:spPr>
        <p:txBody>
          <a:bodyPr anchorCtr="0" anchor="t" bIns="91425" lIns="91425" rIns="91425" tIns="91425">
            <a:noAutofit/>
          </a:bodyPr>
          <a:lstStyle/>
          <a:p>
            <a:pPr>
              <a:spcBef>
                <a:spcPts val="0"/>
              </a:spcBef>
              <a:buNone/>
            </a:pPr>
            <a:r>
              <a:rPr lang="en"/>
              <a:t>Catapulting, Mischievous, Killer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Muscular Dystrophy - TR Implication</a:t>
            </a:r>
          </a:p>
        </p:txBody>
      </p:sp>
      <p:pic>
        <p:nvPicPr>
          <p:cNvPr id="91" name="Shape 91"/>
          <p:cNvPicPr preferRelativeResize="0"/>
          <p:nvPr/>
        </p:nvPicPr>
        <p:blipFill>
          <a:blip r:embed="rId3">
            <a:alphaModFix/>
          </a:blip>
          <a:stretch>
            <a:fillRect/>
          </a:stretch>
        </p:blipFill>
        <p:spPr>
          <a:xfrm>
            <a:off x="2570275" y="1126950"/>
            <a:ext cx="6573725" cy="4016550"/>
          </a:xfrm>
          <a:prstGeom prst="rect">
            <a:avLst/>
          </a:prstGeom>
          <a:noFill/>
          <a:ln>
            <a:noFill/>
          </a:ln>
        </p:spPr>
      </p:pic>
      <p:sp>
        <p:nvSpPr>
          <p:cNvPr id="92" name="Shape 92"/>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Low QOL</a:t>
            </a:r>
          </a:p>
          <a:p>
            <a:pPr indent="-419100" lvl="0" marL="457200">
              <a:spcBef>
                <a:spcPts val="0"/>
              </a:spcBef>
              <a:buClr>
                <a:schemeClr val="lt1"/>
              </a:buClr>
              <a:buSzPct val="100000"/>
              <a:buFont typeface="Arial"/>
              <a:buChar char="●"/>
            </a:pPr>
            <a:r>
              <a:rPr lang="en"/>
              <a:t>Increased muscle movement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Multiple Sclerosis</a:t>
            </a:r>
          </a:p>
        </p:txBody>
      </p:sp>
      <p:sp>
        <p:nvSpPr>
          <p:cNvPr id="98" name="Shape 98"/>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What is it?</a:t>
            </a:r>
          </a:p>
          <a:p>
            <a:pPr>
              <a:spcBef>
                <a:spcPts val="0"/>
              </a:spcBef>
              <a:buNone/>
            </a:pPr>
            <a:r>
              <a:rPr lang="en" u="sng">
                <a:solidFill>
                  <a:schemeClr val="hlink"/>
                </a:solidFill>
                <a:hlinkClick r:id="rId3"/>
              </a:rPr>
              <a:t>https://www.youtube.com/watch?v=qgySDmRRzxY</a:t>
            </a:r>
          </a:p>
        </p:txBody>
      </p:sp>
      <p:pic>
        <p:nvPicPr>
          <p:cNvPr id="99" name="Shape 99"/>
          <p:cNvPicPr preferRelativeResize="0"/>
          <p:nvPr/>
        </p:nvPicPr>
        <p:blipFill>
          <a:blip r:embed="rId4">
            <a:alphaModFix/>
          </a:blip>
          <a:stretch>
            <a:fillRect/>
          </a:stretch>
        </p:blipFill>
        <p:spPr>
          <a:xfrm>
            <a:off x="2866712" y="2606150"/>
            <a:ext cx="3410574" cy="23197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4 Types</a:t>
            </a:r>
          </a:p>
        </p:txBody>
      </p:sp>
      <p:sp>
        <p:nvSpPr>
          <p:cNvPr id="105" name="Shape 105"/>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AutoNum type="arabicPeriod"/>
            </a:pPr>
            <a:r>
              <a:rPr lang="en"/>
              <a:t>Relapse-Remitting Multiple Sclerosis (RRMS)</a:t>
            </a:r>
          </a:p>
          <a:p>
            <a:pPr lvl="0" rtl="0">
              <a:spcBef>
                <a:spcPts val="0"/>
              </a:spcBef>
              <a:buNone/>
            </a:pPr>
            <a:r>
              <a:t/>
            </a:r>
            <a:endParaRPr/>
          </a:p>
          <a:p>
            <a:pPr indent="-342900" lvl="0" marL="457200" rtl="0">
              <a:spcBef>
                <a:spcPts val="0"/>
              </a:spcBef>
              <a:buClr>
                <a:schemeClr val="lt1"/>
              </a:buClr>
              <a:buSzPct val="100000"/>
              <a:buFont typeface="Arial"/>
              <a:buChar char="●"/>
            </a:pPr>
            <a:r>
              <a:rPr lang="en" sz="1800"/>
              <a:t>90% of MS population</a:t>
            </a:r>
          </a:p>
          <a:p>
            <a:pPr indent="-342900" lvl="0" marL="457200" rtl="0">
              <a:spcBef>
                <a:spcPts val="0"/>
              </a:spcBef>
              <a:buClr>
                <a:schemeClr val="lt1"/>
              </a:buClr>
              <a:buSzPct val="100000"/>
              <a:buFont typeface="Arial"/>
              <a:buChar char="●"/>
            </a:pPr>
            <a:r>
              <a:rPr lang="en" sz="1800"/>
              <a:t>Usually occur in early 20’s</a:t>
            </a:r>
          </a:p>
          <a:p>
            <a:pPr indent="-342900" lvl="0" marL="457200" rtl="0">
              <a:spcBef>
                <a:spcPts val="0"/>
              </a:spcBef>
              <a:buClr>
                <a:schemeClr val="lt1"/>
              </a:buClr>
              <a:buSzPct val="100000"/>
              <a:buFont typeface="Arial"/>
              <a:buChar char="●"/>
            </a:pPr>
            <a:r>
              <a:rPr lang="en" sz="1800"/>
              <a:t>Periodic attacks (relapse) followed by partial or complete recovery (remission).</a:t>
            </a:r>
          </a:p>
          <a:p>
            <a:pPr indent="-342900" lvl="0" marL="457200">
              <a:spcBef>
                <a:spcPts val="0"/>
              </a:spcBef>
              <a:buClr>
                <a:schemeClr val="lt1"/>
              </a:buClr>
              <a:buSzPct val="100000"/>
              <a:buFont typeface="Arial"/>
              <a:buChar char="●"/>
            </a:pPr>
            <a:r>
              <a:rPr lang="en" sz="1800"/>
              <a:t>Eventually most enter a secondary progressive phase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4 Types</a:t>
            </a:r>
          </a:p>
        </p:txBody>
      </p:sp>
      <p:sp>
        <p:nvSpPr>
          <p:cNvPr id="111" name="Shape 111"/>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2. Secondary-Progressive Multiple Sclerosis </a:t>
            </a:r>
          </a:p>
          <a:p>
            <a:pPr rtl="0">
              <a:spcBef>
                <a:spcPts val="0"/>
              </a:spcBef>
              <a:buNone/>
            </a:pPr>
            <a:r>
              <a:t/>
            </a:r>
            <a:endParaRPr/>
          </a:p>
          <a:p>
            <a:pPr indent="-342900" lvl="0" marL="457200" rtl="0">
              <a:spcBef>
                <a:spcPts val="0"/>
              </a:spcBef>
              <a:buClr>
                <a:schemeClr val="lt1"/>
              </a:buClr>
              <a:buSzPct val="100000"/>
              <a:buFont typeface="Arial"/>
              <a:buChar char="●"/>
            </a:pPr>
            <a:r>
              <a:rPr lang="en" sz="1800"/>
              <a:t>Symptoms become consistent without relapses or remissions</a:t>
            </a:r>
          </a:p>
          <a:p>
            <a:pPr indent="-342900" lvl="0" marL="457200" rtl="0">
              <a:spcBef>
                <a:spcPts val="0"/>
              </a:spcBef>
              <a:buClr>
                <a:schemeClr val="lt1"/>
              </a:buClr>
              <a:buSzPct val="100000"/>
              <a:buFont typeface="Arial"/>
              <a:buChar char="●"/>
            </a:pPr>
            <a:r>
              <a:rPr lang="en" sz="1800"/>
              <a:t>Usually occurs 10-20 years after RRMS diagnosis </a:t>
            </a:r>
          </a:p>
          <a:p>
            <a:pPr indent="-342900" lvl="0" marL="457200" rtl="0">
              <a:spcBef>
                <a:spcPts val="0"/>
              </a:spcBef>
              <a:buClr>
                <a:schemeClr val="lt1"/>
              </a:buClr>
              <a:buSzPct val="100000"/>
              <a:buFont typeface="Arial"/>
              <a:buChar char="●"/>
            </a:pPr>
            <a:r>
              <a:rPr lang="en" sz="1800"/>
              <a:t>Unclear why relapse and remission discontinue</a:t>
            </a:r>
          </a:p>
          <a:p>
            <a:pPr indent="-342900" lvl="0" marL="457200">
              <a:spcBef>
                <a:spcPts val="0"/>
              </a:spcBef>
              <a:buClr>
                <a:schemeClr val="lt1"/>
              </a:buClr>
              <a:buSzPct val="100000"/>
              <a:buFont typeface="Arial"/>
              <a:buChar char="●"/>
            </a:pPr>
            <a:r>
              <a:rPr lang="en" sz="1800"/>
              <a:t>More slow degeneration of nerves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4 Types</a:t>
            </a:r>
          </a:p>
        </p:txBody>
      </p:sp>
      <p:sp>
        <p:nvSpPr>
          <p:cNvPr id="117" name="Shape 117"/>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3.  Progressive-Relapsing Multiple Sclerosis</a:t>
            </a:r>
          </a:p>
          <a:p>
            <a:pPr rtl="0">
              <a:spcBef>
                <a:spcPts val="0"/>
              </a:spcBef>
              <a:buNone/>
            </a:pPr>
            <a:r>
              <a:t/>
            </a:r>
            <a:endParaRPr/>
          </a:p>
          <a:p>
            <a:pPr indent="-342900" lvl="0" marL="457200" rtl="0">
              <a:spcBef>
                <a:spcPts val="0"/>
              </a:spcBef>
              <a:buClr>
                <a:schemeClr val="lt1"/>
              </a:buClr>
              <a:buSzPct val="100000"/>
              <a:buFont typeface="Arial"/>
              <a:buChar char="●"/>
            </a:pPr>
            <a:r>
              <a:rPr lang="en" sz="1800"/>
              <a:t>Least common form of MS 5% of MS population</a:t>
            </a:r>
          </a:p>
          <a:p>
            <a:pPr indent="-342900" lvl="0" marL="457200" rtl="0">
              <a:spcBef>
                <a:spcPts val="0"/>
              </a:spcBef>
              <a:buClr>
                <a:schemeClr val="lt1"/>
              </a:buClr>
              <a:buSzPct val="100000"/>
              <a:buFont typeface="Arial"/>
              <a:buChar char="●"/>
            </a:pPr>
            <a:r>
              <a:rPr lang="en" sz="1800"/>
              <a:t>Relapse occur periodically, but symptoms are progressive</a:t>
            </a:r>
          </a:p>
          <a:p>
            <a:pPr lvl="0">
              <a:spcBef>
                <a:spcPts val="0"/>
              </a:spcBef>
              <a:buNone/>
            </a:pPr>
            <a:r>
              <a:t/>
            </a:r>
            <a:endParaRPr sz="180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4 Types</a:t>
            </a:r>
          </a:p>
        </p:txBody>
      </p:sp>
      <p:sp>
        <p:nvSpPr>
          <p:cNvPr id="123" name="Shape 123"/>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4. Primary-Progressive Multiple Sclerosis </a:t>
            </a:r>
          </a:p>
          <a:p>
            <a:pPr rtl="0">
              <a:spcBef>
                <a:spcPts val="0"/>
              </a:spcBef>
              <a:buNone/>
            </a:pPr>
            <a:r>
              <a:t/>
            </a:r>
            <a:endParaRPr sz="1800"/>
          </a:p>
          <a:p>
            <a:pPr indent="-342900" lvl="0" marL="457200" rtl="0">
              <a:spcBef>
                <a:spcPts val="0"/>
              </a:spcBef>
              <a:buClr>
                <a:schemeClr val="lt1"/>
              </a:buClr>
              <a:buSzPct val="100000"/>
              <a:buFont typeface="Arial"/>
              <a:buChar char="●"/>
            </a:pPr>
            <a:r>
              <a:rPr lang="en" sz="1800"/>
              <a:t>10-15% of MS population</a:t>
            </a:r>
          </a:p>
          <a:p>
            <a:pPr indent="-342900" lvl="0" marL="457200" rtl="0">
              <a:spcBef>
                <a:spcPts val="0"/>
              </a:spcBef>
              <a:buClr>
                <a:schemeClr val="lt1"/>
              </a:buClr>
              <a:buSzPct val="100000"/>
              <a:buFont typeface="Arial"/>
              <a:buChar char="●"/>
            </a:pPr>
            <a:r>
              <a:rPr lang="en" sz="1800"/>
              <a:t>Symptoms progress steadily after diagnosis </a:t>
            </a:r>
          </a:p>
          <a:p>
            <a:pPr indent="-342900" lvl="0" marL="457200" rtl="0">
              <a:spcBef>
                <a:spcPts val="0"/>
              </a:spcBef>
              <a:buClr>
                <a:schemeClr val="lt1"/>
              </a:buClr>
              <a:buSzPct val="100000"/>
              <a:buFont typeface="Arial"/>
              <a:buChar char="●"/>
            </a:pPr>
            <a:r>
              <a:rPr lang="en" sz="1800"/>
              <a:t>little or no remission</a:t>
            </a:r>
          </a:p>
          <a:p>
            <a:pPr indent="-342900" lvl="0" marL="457200">
              <a:spcBef>
                <a:spcPts val="0"/>
              </a:spcBef>
              <a:buClr>
                <a:schemeClr val="lt1"/>
              </a:buClr>
              <a:buSzPct val="100000"/>
              <a:buFont typeface="Arial"/>
              <a:buChar char="●"/>
            </a:pPr>
            <a:r>
              <a:rPr lang="en" sz="1800"/>
              <a:t>Average age of those diagnosed, 40 yr</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Relapse</a:t>
            </a:r>
          </a:p>
        </p:txBody>
      </p:sp>
      <p:sp>
        <p:nvSpPr>
          <p:cNvPr id="129" name="Shape 129"/>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u="sng">
                <a:solidFill>
                  <a:schemeClr val="hlink"/>
                </a:solidFill>
                <a:hlinkClick r:id="rId3"/>
              </a:rPr>
              <a:t>https://www.youtube.com/watch?v=uOy3sIrUg6Q</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Multiple Sclerosis</a:t>
            </a:r>
          </a:p>
        </p:txBody>
      </p:sp>
      <p:sp>
        <p:nvSpPr>
          <p:cNvPr id="135" name="Shape 135"/>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impairment of walking, balance, and coordination</a:t>
            </a:r>
          </a:p>
          <a:p>
            <a:pPr indent="-419100" lvl="0" marL="457200" rtl="0">
              <a:spcBef>
                <a:spcPts val="0"/>
              </a:spcBef>
              <a:buClr>
                <a:schemeClr val="lt1"/>
              </a:buClr>
              <a:buSzPct val="100000"/>
              <a:buFont typeface="Arial"/>
              <a:buChar char="●"/>
            </a:pPr>
            <a:r>
              <a:rPr lang="en"/>
              <a:t>bladder and bowel dysfunction</a:t>
            </a:r>
          </a:p>
          <a:p>
            <a:pPr indent="-419100" lvl="0" marL="457200" rtl="0">
              <a:spcBef>
                <a:spcPts val="0"/>
              </a:spcBef>
              <a:buClr>
                <a:schemeClr val="lt1"/>
              </a:buClr>
              <a:buSzPct val="100000"/>
              <a:buFont typeface="Arial"/>
              <a:buChar char="●"/>
            </a:pPr>
            <a:r>
              <a:rPr lang="en"/>
              <a:t>dizziness and vertigo</a:t>
            </a:r>
          </a:p>
          <a:p>
            <a:pPr indent="-419100" lvl="0" marL="457200">
              <a:spcBef>
                <a:spcPts val="0"/>
              </a:spcBef>
              <a:buClr>
                <a:schemeClr val="lt1"/>
              </a:buClr>
              <a:buSzPct val="100000"/>
              <a:buFont typeface="Arial"/>
              <a:buChar char="●"/>
            </a:pPr>
            <a:r>
              <a:rPr lang="en"/>
              <a:t>spasticity</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Multiple Sclerosis - Medications</a:t>
            </a:r>
          </a:p>
        </p:txBody>
      </p:sp>
      <p:sp>
        <p:nvSpPr>
          <p:cNvPr id="141" name="Shape 14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Interferon (IFN)-β-1a (two formulations, Avonex and Rebif)</a:t>
            </a:r>
          </a:p>
          <a:p>
            <a:pPr indent="-419100" lvl="0" marL="457200" rtl="0">
              <a:spcBef>
                <a:spcPts val="0"/>
              </a:spcBef>
              <a:buClr>
                <a:schemeClr val="lt1"/>
              </a:buClr>
              <a:buSzPct val="100000"/>
              <a:buFont typeface="Arial"/>
              <a:buChar char="●"/>
            </a:pPr>
            <a:r>
              <a:rPr lang="en"/>
              <a:t>IFN-β-1b (Betaseron)</a:t>
            </a:r>
          </a:p>
          <a:p>
            <a:pPr indent="-419100" lvl="0" marL="457200" rtl="0">
              <a:spcBef>
                <a:spcPts val="0"/>
              </a:spcBef>
              <a:buClr>
                <a:schemeClr val="lt1"/>
              </a:buClr>
              <a:buSzPct val="100000"/>
              <a:buFont typeface="Arial"/>
              <a:buChar char="●"/>
            </a:pPr>
            <a:r>
              <a:rPr lang="en"/>
              <a:t>Glatiramer acetate (GA) (Copaxone)</a:t>
            </a:r>
          </a:p>
          <a:p>
            <a:pPr indent="-419100" lvl="0" marL="457200" rtl="0">
              <a:spcBef>
                <a:spcPts val="0"/>
              </a:spcBef>
              <a:buClr>
                <a:schemeClr val="lt1"/>
              </a:buClr>
              <a:buSzPct val="100000"/>
              <a:buFont typeface="Arial"/>
              <a:buChar char="●"/>
            </a:pPr>
            <a:r>
              <a:rPr lang="en"/>
              <a:t>Mitoxantrone (Novantrone)</a:t>
            </a:r>
          </a:p>
          <a:p>
            <a:pPr indent="-419100" lvl="0" marL="457200">
              <a:spcBef>
                <a:spcPts val="0"/>
              </a:spcBef>
              <a:buClr>
                <a:schemeClr val="lt1"/>
              </a:buClr>
              <a:buSzPct val="100000"/>
              <a:buFont typeface="Arial"/>
              <a:buChar char="●"/>
            </a:pPr>
            <a:r>
              <a:rPr lang="en"/>
              <a:t>Superior to Placebo, but doesn’t halt progression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Multiple Sclerosis - Medications</a:t>
            </a:r>
          </a:p>
        </p:txBody>
      </p:sp>
      <p:sp>
        <p:nvSpPr>
          <p:cNvPr id="147" name="Shape 14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Early treatment</a:t>
            </a:r>
          </a:p>
          <a:p>
            <a:pPr indent="-419100" lvl="0" marL="457200" rtl="0">
              <a:spcBef>
                <a:spcPts val="0"/>
              </a:spcBef>
              <a:buClr>
                <a:schemeClr val="lt1"/>
              </a:buClr>
              <a:buSzPct val="100000"/>
              <a:buFont typeface="Arial"/>
              <a:buChar char="●"/>
            </a:pPr>
            <a:r>
              <a:rPr lang="en"/>
              <a:t>Pregnant</a:t>
            </a:r>
          </a:p>
          <a:p>
            <a:pPr indent="-381000" lvl="1" marL="914400">
              <a:spcBef>
                <a:spcPts val="0"/>
              </a:spcBef>
              <a:buClr>
                <a:schemeClr val="lt1"/>
              </a:buClr>
              <a:buSzPct val="80000"/>
              <a:buFont typeface="Courier New"/>
              <a:buChar char="o"/>
            </a:pPr>
            <a:r>
              <a:rPr lang="en"/>
              <a:t>Breastfeeding</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sp>
        <p:nvSpPr>
          <p:cNvPr id="36" name="Shape 36"/>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Types of Cerebral Palsy</a:t>
            </a:r>
          </a:p>
        </p:txBody>
      </p:sp>
      <p:sp>
        <p:nvSpPr>
          <p:cNvPr id="37" name="Shape 3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Spastic</a:t>
            </a:r>
            <a:r>
              <a:rPr lang="en" sz="2400"/>
              <a:t>-Groups of muscles unable to relax</a:t>
            </a:r>
          </a:p>
          <a:p>
            <a:pPr lvl="0" rtl="0">
              <a:spcBef>
                <a:spcPts val="0"/>
              </a:spcBef>
              <a:buNone/>
            </a:pPr>
            <a:r>
              <a:t/>
            </a:r>
            <a:endParaRPr sz="2400"/>
          </a:p>
          <a:p>
            <a:pPr indent="-419100" lvl="0" marL="457200" rtl="0">
              <a:spcBef>
                <a:spcPts val="0"/>
              </a:spcBef>
              <a:buClr>
                <a:schemeClr val="lt1"/>
              </a:buClr>
              <a:buSzPct val="100000"/>
              <a:buFont typeface="Arial"/>
              <a:buChar char="●"/>
            </a:pPr>
            <a:r>
              <a:rPr lang="en"/>
              <a:t>Non-Spastic</a:t>
            </a:r>
            <a:r>
              <a:rPr lang="en" sz="2400"/>
              <a:t>-Muscles tighten and loosen at random or in a rhythm</a:t>
            </a:r>
          </a:p>
          <a:p>
            <a:pPr lvl="0" rtl="0">
              <a:spcBef>
                <a:spcPts val="0"/>
              </a:spcBef>
              <a:buNone/>
            </a:pPr>
            <a:r>
              <a:t/>
            </a:r>
            <a:endParaRPr sz="2400"/>
          </a:p>
          <a:p>
            <a:pPr indent="-419100" lvl="0" marL="457200" rtl="0">
              <a:spcBef>
                <a:spcPts val="0"/>
              </a:spcBef>
              <a:buClr>
                <a:schemeClr val="lt1"/>
              </a:buClr>
              <a:buSzPct val="100000"/>
              <a:buFont typeface="Arial"/>
              <a:buChar char="●"/>
            </a:pPr>
            <a:r>
              <a:rPr lang="en"/>
              <a:t>Mixed</a:t>
            </a:r>
            <a:r>
              <a:rPr lang="en" sz="2400"/>
              <a:t>-different muscle groups displaying different types </a:t>
            </a:r>
          </a:p>
          <a:p>
            <a:pPr lvl="0">
              <a:spcBef>
                <a:spcPts val="0"/>
              </a:spcBef>
              <a:buNone/>
            </a:pPr>
            <a:r>
              <a:t/>
            </a:r>
            <a:endParaRPr sz="240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MS - TR Implications</a:t>
            </a:r>
          </a:p>
        </p:txBody>
      </p:sp>
      <p:sp>
        <p:nvSpPr>
          <p:cNvPr id="153" name="Shape 153"/>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Increase QOL</a:t>
            </a:r>
          </a:p>
          <a:p>
            <a:pPr indent="-419100" lvl="0" marL="457200" rtl="0">
              <a:spcBef>
                <a:spcPts val="0"/>
              </a:spcBef>
              <a:buClr>
                <a:schemeClr val="lt1"/>
              </a:buClr>
              <a:buSzPct val="100000"/>
              <a:buFont typeface="Arial"/>
              <a:buChar char="●"/>
            </a:pPr>
            <a:r>
              <a:rPr lang="en"/>
              <a:t>Lower Depression</a:t>
            </a:r>
          </a:p>
          <a:p>
            <a:pPr indent="-419100" lvl="0" marL="457200" rtl="0">
              <a:spcBef>
                <a:spcPts val="0"/>
              </a:spcBef>
              <a:buClr>
                <a:schemeClr val="lt1"/>
              </a:buClr>
              <a:buSzPct val="100000"/>
              <a:buFont typeface="Arial"/>
              <a:buChar char="●"/>
            </a:pPr>
            <a:r>
              <a:rPr lang="en"/>
              <a:t>Higher cognition and self-efficacy</a:t>
            </a:r>
          </a:p>
          <a:p>
            <a:pPr rtl="0">
              <a:spcBef>
                <a:spcPts val="0"/>
              </a:spcBef>
              <a:buNone/>
            </a:pPr>
            <a:r>
              <a:rPr lang="en"/>
              <a:t>Barriers</a:t>
            </a:r>
          </a:p>
          <a:p>
            <a:pPr indent="-419100" lvl="0" marL="457200" rtl="0">
              <a:spcBef>
                <a:spcPts val="0"/>
              </a:spcBef>
              <a:buClr>
                <a:schemeClr val="lt1"/>
              </a:buClr>
              <a:buSzPct val="100000"/>
              <a:buFont typeface="Arial"/>
              <a:buChar char="●"/>
            </a:pPr>
            <a:r>
              <a:rPr lang="en"/>
              <a:t>Fatigue</a:t>
            </a:r>
          </a:p>
          <a:p>
            <a:pPr indent="-419100" lvl="0" marL="457200" rtl="0">
              <a:spcBef>
                <a:spcPts val="0"/>
              </a:spcBef>
              <a:buClr>
                <a:schemeClr val="lt1"/>
              </a:buClr>
              <a:buSzPct val="100000"/>
              <a:buFont typeface="Arial"/>
              <a:buChar char="●"/>
            </a:pPr>
            <a:r>
              <a:rPr lang="en"/>
              <a:t>Lack of motivation</a:t>
            </a:r>
          </a:p>
          <a:p>
            <a:pPr indent="-419100" lvl="0" marL="457200">
              <a:spcBef>
                <a:spcPts val="0"/>
              </a:spcBef>
              <a:buClr>
                <a:schemeClr val="lt1"/>
              </a:buClr>
              <a:buSzPct val="100000"/>
              <a:buFont typeface="Arial"/>
              <a:buChar char="●"/>
            </a:pPr>
            <a:r>
              <a:rPr lang="en"/>
              <a:t>Cost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x="0" y="0"/>
          <a:ext cx="0" cy="0"/>
          <a:chOff x="0" y="0"/>
          <a:chExt cx="0" cy="0"/>
        </a:xfrm>
      </p:grpSpPr>
      <p:sp>
        <p:nvSpPr>
          <p:cNvPr id="42" name="Shape 4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Cerebral Palsy</a:t>
            </a:r>
          </a:p>
        </p:txBody>
      </p:sp>
      <p:sp>
        <p:nvSpPr>
          <p:cNvPr id="43" name="Shape 43"/>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u="sng">
                <a:solidFill>
                  <a:schemeClr val="hlink"/>
                </a:solidFill>
                <a:hlinkClick r:id="rId3"/>
              </a:rPr>
              <a:t>https://www.youtube.com/watch?v=Kzb1XYGO0IQ</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Cerebral Palsy</a:t>
            </a:r>
          </a:p>
        </p:txBody>
      </p:sp>
      <p:sp>
        <p:nvSpPr>
          <p:cNvPr id="49" name="Shape 49"/>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Impairment of</a:t>
            </a:r>
          </a:p>
          <a:p>
            <a:pPr indent="-419100" lvl="0" marL="457200" rtl="0">
              <a:spcBef>
                <a:spcPts val="0"/>
              </a:spcBef>
              <a:buClr>
                <a:schemeClr val="lt1"/>
              </a:buClr>
              <a:buSzPct val="100000"/>
              <a:buFont typeface="Arial"/>
              <a:buChar char="●"/>
            </a:pPr>
            <a:r>
              <a:rPr lang="en"/>
              <a:t>muscle tone</a:t>
            </a:r>
          </a:p>
          <a:p>
            <a:pPr indent="-419100" lvl="0" marL="457200" rtl="0">
              <a:spcBef>
                <a:spcPts val="0"/>
              </a:spcBef>
              <a:buClr>
                <a:schemeClr val="lt1"/>
              </a:buClr>
              <a:buSzPct val="100000"/>
              <a:buFont typeface="Arial"/>
              <a:buChar char="●"/>
            </a:pPr>
            <a:r>
              <a:rPr lang="en"/>
              <a:t>balance</a:t>
            </a:r>
          </a:p>
          <a:p>
            <a:pPr indent="-419100" lvl="0" marL="457200" rtl="0">
              <a:spcBef>
                <a:spcPts val="0"/>
              </a:spcBef>
              <a:buClr>
                <a:schemeClr val="lt1"/>
              </a:buClr>
              <a:buSzPct val="100000"/>
              <a:buFont typeface="Arial"/>
              <a:buChar char="●"/>
            </a:pPr>
            <a:r>
              <a:rPr lang="en"/>
              <a:t>reflexes</a:t>
            </a:r>
          </a:p>
          <a:p>
            <a:pPr indent="-419100" lvl="0" marL="457200" rtl="0">
              <a:spcBef>
                <a:spcPts val="0"/>
              </a:spcBef>
              <a:buClr>
                <a:schemeClr val="lt1"/>
              </a:buClr>
              <a:buSzPct val="100000"/>
              <a:buFont typeface="Arial"/>
              <a:buChar char="●"/>
            </a:pPr>
            <a:r>
              <a:rPr lang="en"/>
              <a:t>posture</a:t>
            </a:r>
          </a:p>
          <a:p>
            <a:pPr indent="-419100" lvl="0" marL="457200" rtl="0">
              <a:spcBef>
                <a:spcPts val="0"/>
              </a:spcBef>
              <a:buClr>
                <a:schemeClr val="lt1"/>
              </a:buClr>
              <a:buSzPct val="100000"/>
              <a:buFont typeface="Arial"/>
              <a:buChar char="●"/>
            </a:pPr>
            <a:r>
              <a:rPr lang="en"/>
              <a:t>speech</a:t>
            </a:r>
          </a:p>
          <a:p>
            <a:pPr indent="-419100" lvl="0" marL="457200">
              <a:spcBef>
                <a:spcPts val="0"/>
              </a:spcBef>
              <a:buClr>
                <a:schemeClr val="lt1"/>
              </a:buClr>
              <a:buSzPct val="100000"/>
              <a:buFont typeface="Arial"/>
              <a:buChar char="●"/>
            </a:pPr>
            <a:r>
              <a:rPr lang="en"/>
              <a:t>swallowing and feeding</a:t>
            </a:r>
          </a:p>
        </p:txBody>
      </p:sp>
      <p:pic>
        <p:nvPicPr>
          <p:cNvPr id="50" name="Shape 50"/>
          <p:cNvPicPr preferRelativeResize="0"/>
          <p:nvPr/>
        </p:nvPicPr>
        <p:blipFill>
          <a:blip r:embed="rId3">
            <a:alphaModFix/>
          </a:blip>
          <a:stretch>
            <a:fillRect/>
          </a:stretch>
        </p:blipFill>
        <p:spPr>
          <a:xfrm>
            <a:off x="5244800" y="1671175"/>
            <a:ext cx="3101974" cy="24143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Cerebral Palsy - Equipment</a:t>
            </a:r>
          </a:p>
        </p:txBody>
      </p:sp>
      <p:sp>
        <p:nvSpPr>
          <p:cNvPr id="56" name="Shape 56"/>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Mobility devices</a:t>
            </a:r>
          </a:p>
          <a:p>
            <a:pPr indent="-419100" lvl="0" marL="457200" rtl="0">
              <a:spcBef>
                <a:spcPts val="0"/>
              </a:spcBef>
              <a:buClr>
                <a:schemeClr val="lt1"/>
              </a:buClr>
              <a:buSzPct val="100000"/>
              <a:buFont typeface="Arial"/>
              <a:buChar char="●"/>
            </a:pPr>
            <a:r>
              <a:rPr lang="en"/>
              <a:t>Adapted toys/games</a:t>
            </a:r>
          </a:p>
          <a:p>
            <a:pPr indent="-419100" lvl="0" marL="457200" rtl="0">
              <a:spcBef>
                <a:spcPts val="0"/>
              </a:spcBef>
              <a:buClr>
                <a:schemeClr val="lt1"/>
              </a:buClr>
              <a:buSzPct val="100000"/>
              <a:buFont typeface="Arial"/>
              <a:buChar char="●"/>
            </a:pPr>
            <a:r>
              <a:rPr lang="en"/>
              <a:t>Home modifications</a:t>
            </a:r>
          </a:p>
          <a:p>
            <a:pPr indent="-419100" lvl="0" marL="457200" rtl="0">
              <a:spcBef>
                <a:spcPts val="0"/>
              </a:spcBef>
              <a:buClr>
                <a:schemeClr val="lt1"/>
              </a:buClr>
              <a:buSzPct val="100000"/>
              <a:buFont typeface="Arial"/>
              <a:buChar char="●"/>
            </a:pPr>
            <a:r>
              <a:rPr lang="en"/>
              <a:t>Transportation </a:t>
            </a:r>
          </a:p>
          <a:p>
            <a:pPr indent="-419100" lvl="0" marL="457200" rtl="0">
              <a:spcBef>
                <a:spcPts val="0"/>
              </a:spcBef>
              <a:buClr>
                <a:schemeClr val="lt1"/>
              </a:buClr>
              <a:buSzPct val="100000"/>
              <a:buFont typeface="Arial"/>
              <a:buChar char="●"/>
            </a:pPr>
            <a:r>
              <a:rPr lang="en"/>
              <a:t>Communication</a:t>
            </a:r>
          </a:p>
          <a:p>
            <a:pPr indent="-419100" lvl="0" marL="457200">
              <a:spcBef>
                <a:spcPts val="0"/>
              </a:spcBef>
              <a:buClr>
                <a:schemeClr val="lt1"/>
              </a:buClr>
              <a:buSzPct val="100000"/>
              <a:buFont typeface="Arial"/>
              <a:buChar char="●"/>
            </a:pPr>
            <a:r>
              <a:rPr lang="en"/>
              <a:t>Self-care</a:t>
            </a:r>
          </a:p>
        </p:txBody>
      </p:sp>
      <p:pic>
        <p:nvPicPr>
          <p:cNvPr id="57" name="Shape 57"/>
          <p:cNvPicPr preferRelativeResize="0"/>
          <p:nvPr/>
        </p:nvPicPr>
        <p:blipFill>
          <a:blip r:embed="rId3">
            <a:alphaModFix/>
          </a:blip>
          <a:stretch>
            <a:fillRect/>
          </a:stretch>
        </p:blipFill>
        <p:spPr>
          <a:xfrm>
            <a:off x="5167575" y="1352550"/>
            <a:ext cx="2857500" cy="2438400"/>
          </a:xfrm>
          <a:prstGeom prst="rect">
            <a:avLst/>
          </a:prstGeom>
          <a:noFill/>
          <a:ln>
            <a:noFill/>
          </a:ln>
        </p:spPr>
      </p:pic>
      <p:pic>
        <p:nvPicPr>
          <p:cNvPr id="58" name="Shape 58"/>
          <p:cNvPicPr preferRelativeResize="0"/>
          <p:nvPr/>
        </p:nvPicPr>
        <p:blipFill>
          <a:blip r:embed="rId4">
            <a:alphaModFix/>
          </a:blip>
          <a:stretch>
            <a:fillRect/>
          </a:stretch>
        </p:blipFill>
        <p:spPr>
          <a:xfrm>
            <a:off x="3183212" y="2451475"/>
            <a:ext cx="2777575" cy="27775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Cerebral Palsy - TR Implications</a:t>
            </a:r>
          </a:p>
        </p:txBody>
      </p:sp>
      <p:sp>
        <p:nvSpPr>
          <p:cNvPr id="64" name="Shape 64"/>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Cerebral Palsy International Sports and Recreation Association World Championship</a:t>
            </a:r>
          </a:p>
          <a:p>
            <a:pPr rtl="0">
              <a:spcBef>
                <a:spcPts val="0"/>
              </a:spcBef>
              <a:buNone/>
            </a:pPr>
            <a:r>
              <a:t/>
            </a:r>
            <a:endParaRPr/>
          </a:p>
          <a:p>
            <a:pPr rtl="0">
              <a:spcBef>
                <a:spcPts val="0"/>
              </a:spcBef>
              <a:buNone/>
            </a:pPr>
            <a:r>
              <a:t/>
            </a:r>
            <a:endParaRPr/>
          </a:p>
          <a:p>
            <a:pPr>
              <a:spcBef>
                <a:spcPts val="0"/>
              </a:spcBef>
              <a:buNone/>
            </a:pPr>
            <a:r>
              <a:rPr lang="en"/>
              <a:t>http://cpisra.org/dir/</a:t>
            </a:r>
          </a:p>
        </p:txBody>
      </p:sp>
      <p:pic>
        <p:nvPicPr>
          <p:cNvPr id="65" name="Shape 65"/>
          <p:cNvPicPr preferRelativeResize="0"/>
          <p:nvPr/>
        </p:nvPicPr>
        <p:blipFill>
          <a:blip r:embed="rId3">
            <a:alphaModFix/>
          </a:blip>
          <a:stretch>
            <a:fillRect/>
          </a:stretch>
        </p:blipFill>
        <p:spPr>
          <a:xfrm>
            <a:off x="5231750" y="2825750"/>
            <a:ext cx="2333625" cy="15811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Muscular Dystrophy</a:t>
            </a:r>
          </a:p>
        </p:txBody>
      </p:sp>
      <p:sp>
        <p:nvSpPr>
          <p:cNvPr id="71" name="Shape 71"/>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Muscular dystrophy (MD) is a group of inherited diseases in which the muscles that control movement (called voluntary muscles) progressively weaken.  In some forms of this disease, the heart and other organs are also affected. (WebMD)</a:t>
            </a:r>
          </a:p>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Muscular Dystrophy</a:t>
            </a:r>
          </a:p>
        </p:txBody>
      </p:sp>
      <p:sp>
        <p:nvSpPr>
          <p:cNvPr id="77" name="Shape 7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9 Types (refer to packet)</a:t>
            </a:r>
          </a:p>
          <a:p>
            <a:pPr indent="-419100" lvl="0" marL="457200">
              <a:spcBef>
                <a:spcPts val="0"/>
              </a:spcBef>
              <a:buClr>
                <a:schemeClr val="lt1"/>
              </a:buClr>
              <a:buSzPct val="100000"/>
              <a:buFont typeface="Arial"/>
              <a:buChar char="●"/>
            </a:pPr>
            <a:r>
              <a:rPr lang="en"/>
              <a:t>Genetic</a:t>
            </a:r>
          </a:p>
        </p:txBody>
      </p:sp>
      <p:pic>
        <p:nvPicPr>
          <p:cNvPr id="78" name="Shape 78"/>
          <p:cNvPicPr preferRelativeResize="0"/>
          <p:nvPr/>
        </p:nvPicPr>
        <p:blipFill>
          <a:blip r:embed="rId3">
            <a:alphaModFix/>
          </a:blip>
          <a:stretch>
            <a:fillRect/>
          </a:stretch>
        </p:blipFill>
        <p:spPr>
          <a:xfrm>
            <a:off x="2550000" y="1892850"/>
            <a:ext cx="4044000" cy="3033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Muscular Dystrophy</a:t>
            </a:r>
          </a:p>
        </p:txBody>
      </p:sp>
      <p:sp>
        <p:nvSpPr>
          <p:cNvPr id="84" name="Shape 84"/>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atrophy, especially muscular</a:t>
            </a:r>
          </a:p>
          <a:p>
            <a:pPr indent="-419100" lvl="0" marL="457200" rtl="0">
              <a:spcBef>
                <a:spcPts val="0"/>
              </a:spcBef>
              <a:buClr>
                <a:schemeClr val="lt1"/>
              </a:buClr>
              <a:buSzPct val="100000"/>
              <a:buFont typeface="Arial"/>
              <a:buChar char="●"/>
            </a:pPr>
            <a:r>
              <a:rPr lang="en"/>
              <a:t>scoliosis</a:t>
            </a:r>
          </a:p>
          <a:p>
            <a:pPr indent="-419100" lvl="0" marL="457200" rtl="0">
              <a:spcBef>
                <a:spcPts val="0"/>
              </a:spcBef>
              <a:buClr>
                <a:schemeClr val="lt1"/>
              </a:buClr>
              <a:buSzPct val="100000"/>
              <a:buFont typeface="Arial"/>
              <a:buChar char="●"/>
            </a:pPr>
            <a:r>
              <a:rPr lang="en"/>
              <a:t>walking difficulties</a:t>
            </a:r>
          </a:p>
          <a:p>
            <a:pPr indent="-381000" lvl="1" marL="914400" rtl="0">
              <a:spcBef>
                <a:spcPts val="0"/>
              </a:spcBef>
              <a:buClr>
                <a:schemeClr val="lt1"/>
              </a:buClr>
              <a:buSzPct val="80000"/>
              <a:buFont typeface="Arial"/>
              <a:buChar char="○"/>
            </a:pPr>
            <a:r>
              <a:rPr lang="en"/>
              <a:t>frequent falling</a:t>
            </a:r>
          </a:p>
          <a:p>
            <a:pPr indent="-381000" lvl="1" marL="914400" rtl="0">
              <a:spcBef>
                <a:spcPts val="0"/>
              </a:spcBef>
              <a:buClr>
                <a:schemeClr val="lt1"/>
              </a:buClr>
              <a:buSzPct val="80000"/>
              <a:buFont typeface="Arial"/>
              <a:buChar char="○"/>
            </a:pPr>
            <a:r>
              <a:rPr lang="en"/>
              <a:t>waddling</a:t>
            </a:r>
          </a:p>
          <a:p>
            <a:pPr indent="-419100" lvl="0" marL="457200">
              <a:spcBef>
                <a:spcPts val="0"/>
              </a:spcBef>
              <a:buClr>
                <a:schemeClr val="lt1"/>
              </a:buClr>
              <a:buSzPct val="100000"/>
              <a:buFont typeface="Arial"/>
              <a:buChar char="●"/>
            </a:pPr>
            <a:r>
              <a:rPr lang="en"/>
              <a:t>muscle spasms</a:t>
            </a:r>
          </a:p>
        </p:txBody>
      </p:sp>
      <p:pic>
        <p:nvPicPr>
          <p:cNvPr id="85" name="Shape 85"/>
          <p:cNvPicPr preferRelativeResize="0"/>
          <p:nvPr/>
        </p:nvPicPr>
        <p:blipFill>
          <a:blip r:embed="rId3">
            <a:alphaModFix/>
          </a:blip>
          <a:stretch>
            <a:fillRect/>
          </a:stretch>
        </p:blipFill>
        <p:spPr>
          <a:xfrm>
            <a:off x="5213450" y="2307250"/>
            <a:ext cx="2946850" cy="17023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