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1" Type="http://schemas.openxmlformats.org/officeDocument/2006/relationships/slide" Target="slides/slide16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22" Type="http://schemas.openxmlformats.org/officeDocument/2006/relationships/slide" Target="slides/slide1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https://www.youtube.com/watch?v=J08v0d7Fygg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2039"/>
            <a:ext cx="10925833" cy="5165065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0"/>
            <a:ext cx="10500940" cy="5165065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6" cy="5176308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 flipH="1" rot="10800000">
            <a:off x="-524933" y="131"/>
            <a:ext cx="1403434" cy="5176308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40" name="Shape 40"/>
            <p:cNvSpPr/>
            <p:nvPr/>
          </p:nvSpPr>
          <p:spPr>
            <a:xfrm>
              <a:off x="-7" y="5537200"/>
              <a:ext cx="9144008" cy="1574769"/>
            </a:xfrm>
            <a:custGeom>
              <a:pathLst>
                <a:path extrusionOk="0" h="1257301" w="9144009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flipH="1" rot="5400000">
              <a:off x="3018543" y="1908578"/>
              <a:ext cx="3100650" cy="9150266"/>
            </a:xfrm>
            <a:custGeom>
              <a:pathLst>
                <a:path extrusionOk="0" h="6879900" w="8053639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-7" y="5740400"/>
              <a:ext cx="9144010" cy="1574769"/>
            </a:xfrm>
            <a:custGeom>
              <a:pathLst>
                <a:path extrusionOk="0" h="1257301" w="9144011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Shape 43"/>
          <p:cNvSpPr txBox="1"/>
          <p:nvPr>
            <p:ph idx="1" type="body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3.jp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6.jpg"/><Relationship Id="rId3" Type="http://schemas.openxmlformats.org/officeDocument/2006/relationships/image" Target="../media/image05.jp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4.png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youtube.com/v/eXqkBmjPeBs" TargetMode="External"/><Relationship Id="rId5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Traumatic Brain Injury</a:t>
            </a:r>
          </a:p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By: Brynn and Kacy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00" y="3471924"/>
            <a:ext cx="2890125" cy="16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Severe</a:t>
            </a:r>
          </a:p>
          <a:p>
            <a:pPr indent="-406400" lvl="1" marL="914400" rtl="0">
              <a:spcBef>
                <a:spcPts val="0"/>
              </a:spcBef>
              <a:buClr>
                <a:schemeClr val="dk2"/>
              </a:buClr>
              <a:buSzPct val="116666"/>
              <a:buFont typeface="Courier New"/>
              <a:buChar char="o"/>
            </a:pPr>
            <a:r>
              <a:rPr lang="en" sz="2400"/>
              <a:t>Include a loss of consciousness and/or PTA lasting 24 hours or more</a:t>
            </a:r>
          </a:p>
          <a:p>
            <a:pPr indent="-406400" lvl="1" marL="914400" rtl="0">
              <a:spcBef>
                <a:spcPts val="0"/>
              </a:spcBef>
              <a:buClr>
                <a:schemeClr val="dk2"/>
              </a:buClr>
              <a:buSzPct val="116666"/>
              <a:buFont typeface="Courier New"/>
              <a:buChar char="o"/>
            </a:pPr>
            <a:r>
              <a:rPr lang="en" sz="2400"/>
              <a:t>Includes a coma</a:t>
            </a:r>
          </a:p>
          <a:p>
            <a:pPr indent="-406400" lvl="1" marL="914400" rtl="0">
              <a:spcBef>
                <a:spcPts val="0"/>
              </a:spcBef>
              <a:buClr>
                <a:schemeClr val="dk2"/>
              </a:buClr>
              <a:buSzPct val="116666"/>
              <a:buFont typeface="Courier New"/>
              <a:buChar char="o"/>
            </a:pPr>
            <a:r>
              <a:rPr lang="en" sz="2400"/>
              <a:t>long-term physical and cognitive impairments that affect the patient in the same way as moderate TBI’s</a:t>
            </a:r>
          </a:p>
          <a:p>
            <a:pPr indent="-406400" lvl="1" marL="914400" rtl="0">
              <a:spcBef>
                <a:spcPts val="0"/>
              </a:spcBef>
              <a:buClr>
                <a:schemeClr val="dk2"/>
              </a:buClr>
              <a:buSzPct val="116666"/>
              <a:buFont typeface="Courier New"/>
              <a:buChar char="o"/>
            </a:pPr>
            <a:r>
              <a:rPr lang="en" sz="2400"/>
              <a:t>Extensive rehabilitation is needed</a:t>
            </a:r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-244200" y="8002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			</a:t>
            </a:r>
            <a:r>
              <a:rPr lang="en">
                <a:solidFill>
                  <a:srgbClr val="FFFFFF"/>
                </a:solidFill>
              </a:rPr>
              <a:t>Severity of TBI’s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Immediate controlling of blood loss from the brain</a:t>
            </a:r>
          </a:p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Controlling/monitoring intracranial pressure and inflammation</a:t>
            </a:r>
          </a:p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Medication</a:t>
            </a:r>
          </a:p>
          <a:p>
            <a:pPr indent="-406400" lvl="1" marL="914400" rtl="0">
              <a:spcBef>
                <a:spcPts val="0"/>
              </a:spcBef>
              <a:buClr>
                <a:schemeClr val="dk2"/>
              </a:buClr>
              <a:buSzPct val="87500"/>
              <a:buFont typeface="Courier New"/>
              <a:buChar char="o"/>
            </a:pPr>
            <a:r>
              <a:rPr lang="en"/>
              <a:t>diuretics, anti-seizure medication, coma-inducing medication, etc.</a:t>
            </a:r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Treatment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Surgical procedures</a:t>
            </a:r>
          </a:p>
          <a:p>
            <a:pPr indent="-4318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Focus on limiting secondary damage caused by brain swelling and brain cell death that worsen after initial injury</a:t>
            </a:r>
          </a:p>
          <a:p>
            <a:pPr indent="-431800" lvl="0" marL="4572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Rehabilitation</a:t>
            </a:r>
          </a:p>
        </p:txBody>
      </p:sp>
      <p:sp>
        <p:nvSpPr>
          <p:cNvPr id="119" name="Shape 119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Treatment	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Adaptive technologies</a:t>
            </a:r>
          </a:p>
          <a:p>
            <a:pPr indent="-406400" lvl="1" marL="914400" rtl="0">
              <a:spcBef>
                <a:spcPts val="0"/>
              </a:spcBef>
              <a:buClr>
                <a:schemeClr val="dk2"/>
              </a:buClr>
              <a:buSzPct val="87500"/>
              <a:buFont typeface="Courier New"/>
              <a:buChar char="o"/>
            </a:pPr>
            <a:r>
              <a:rPr lang="en"/>
              <a:t>wheelchairs, railings, etc.</a:t>
            </a:r>
          </a:p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Lots of rest</a:t>
            </a:r>
          </a:p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An Individualized Education Plan</a:t>
            </a:r>
          </a:p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Someone to drive them around</a:t>
            </a:r>
          </a:p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Patience</a:t>
            </a:r>
          </a:p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Support</a:t>
            </a:r>
          </a:p>
        </p:txBody>
      </p:sp>
      <p:sp>
        <p:nvSpPr>
          <p:cNvPr id="125" name="Shape 125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				</a:t>
            </a:r>
            <a:r>
              <a:rPr lang="en">
                <a:solidFill>
                  <a:srgbClr val="FFFFFF"/>
                </a:solidFill>
              </a:rPr>
              <a:t>	Specific Needs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Depends on how severe the injury is and the location on the brain</a:t>
            </a:r>
          </a:p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No cure</a:t>
            </a:r>
          </a:p>
          <a:p>
            <a:pPr indent="-406400" lvl="1" marL="914400" rtl="0">
              <a:spcBef>
                <a:spcPts val="0"/>
              </a:spcBef>
              <a:buClr>
                <a:schemeClr val="dk2"/>
              </a:buClr>
              <a:buSzPct val="116666"/>
              <a:buFont typeface="Courier New"/>
              <a:buChar char="o"/>
            </a:pPr>
            <a:r>
              <a:rPr lang="en" sz="2400"/>
              <a:t>recovery depends on brain’s plasticit</a:t>
            </a:r>
            <a:r>
              <a:rPr lang="en"/>
              <a:t>y</a:t>
            </a:r>
          </a:p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May have complications that occur </a:t>
            </a:r>
          </a:p>
          <a:p>
            <a:pPr indent="457200" lvl="0" marL="45720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altered consciousness       Locked-In Syndrome</a:t>
            </a:r>
          </a:p>
          <a:p>
            <a:pPr indent="457200" lvl="0" marL="45720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coma                               Infections</a:t>
            </a:r>
          </a:p>
          <a:p>
            <a:pPr indent="457200" lvl="0" marL="45720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vegetative                        Seizures</a:t>
            </a:r>
          </a:p>
          <a:p>
            <a:pPr indent="0" lvl="0" marL="45720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457200" marL="228600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Prognosis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934500"/>
            <a:ext cx="8229600" cy="3674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Focuses on many aspects of the patient’s life e.g. physically, socially, intellectually, emotionally, spiritually</a:t>
            </a:r>
          </a:p>
          <a:p>
            <a:pPr indent="-431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Increases patient’s knowledge of leisure activities</a:t>
            </a:r>
          </a:p>
          <a:p>
            <a:pPr indent="-431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Recreation is an outlet to express oneself</a:t>
            </a:r>
          </a:p>
        </p:txBody>
      </p:sp>
      <p:sp>
        <p:nvSpPr>
          <p:cNvPr id="137" name="Shape 137"/>
          <p:cNvSpPr txBox="1"/>
          <p:nvPr>
            <p:ph type="title"/>
          </p:nvPr>
        </p:nvSpPr>
        <p:spPr>
          <a:xfrm>
            <a:off x="457200" y="3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TR Implications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4484625" y="2571749"/>
            <a:ext cx="1445399" cy="74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Adaptive Recreation 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25" y="1200175"/>
            <a:ext cx="4020673" cy="266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8475" y="2462716"/>
            <a:ext cx="4020674" cy="268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823100" y="1377174"/>
            <a:ext cx="7570800" cy="3152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Group Homes-social support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Community Rec Centers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type="title"/>
          </p:nvPr>
        </p:nvSpPr>
        <p:spPr>
          <a:xfrm>
            <a:off x="0" y="89074"/>
            <a:ext cx="8229600" cy="117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Resources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/>
              <a:t>Occurs when a sudden trauma causes damage to the brain, disrupting the normal functioning of the brain.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800"/>
          </a:p>
          <a:p>
            <a:pPr indent="-4064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/>
              <a:t>TBI’s can occur when the head suddenly and violently hits an object, or when an object pierces the skull and enters brain tissue.</a:t>
            </a:r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x="680625" y="28772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457200" marL="182880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Definition 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475" y="192100"/>
            <a:ext cx="1106450" cy="11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5275" y="336323"/>
            <a:ext cx="1610625" cy="11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>
            <a:hlinkClick r:id="rId4"/>
          </p:cNvPr>
          <p:cNvSpPr/>
          <p:nvPr/>
        </p:nvSpPr>
        <p:spPr>
          <a:xfrm>
            <a:off x="1328400" y="286925"/>
            <a:ext cx="5714991" cy="428625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137100"/>
            <a:ext cx="8229600" cy="373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The effects of a brain injury can affect all aspects of our lives, including our personality</a:t>
            </a:r>
          </a:p>
          <a:p>
            <a:pPr indent="-431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Cognitive impairment in thinking and memory skills</a:t>
            </a:r>
          </a:p>
          <a:p>
            <a:pPr indent="-431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More pronounced behavioral issues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457200" marL="45720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Effects	and Symptoms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8349" y="3320075"/>
            <a:ext cx="1466550" cy="182342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1870375" y="4718425"/>
            <a:ext cx="4792799" cy="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977950" y="12867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/>
              <a:t>Vehicle Accidents</a:t>
            </a:r>
          </a:p>
          <a:p>
            <a:pPr indent="0" lvl="0" marL="9144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50% of all TBI</a:t>
            </a:r>
          </a:p>
          <a:p>
            <a:pPr indent="-431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/>
              <a:t>Firearms</a:t>
            </a:r>
          </a:p>
          <a:p>
            <a:pPr indent="-431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/>
              <a:t>Falling Down</a:t>
            </a:r>
          </a:p>
          <a:p>
            <a:pPr indent="-431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/>
              <a:t>Assault</a:t>
            </a:r>
          </a:p>
          <a:p>
            <a:pPr indent="-431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/>
              <a:t>Sports Injuries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type="title"/>
          </p:nvPr>
        </p:nvSpPr>
        <p:spPr>
          <a:xfrm>
            <a:off x="97795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						</a:t>
            </a:r>
            <a:r>
              <a:rPr lang="en">
                <a:solidFill>
                  <a:schemeClr val="lt1"/>
                </a:solidFill>
              </a:rPr>
              <a:t>Causes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Glasgow Coma Scale (GCS)</a:t>
            </a:r>
          </a:p>
          <a:p>
            <a:pPr indent="-406400" lvl="1" marL="91440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○"/>
            </a:pPr>
            <a:r>
              <a:rPr lang="en"/>
              <a:t>a neurological scale that aims to provide a reliable objective way of recording the conscious state of a patient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406400" lvl="1" marL="91440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87500"/>
              <a:buFont typeface="Trebuchet MS"/>
              <a:buChar char="○"/>
            </a:pPr>
            <a:r>
              <a:rPr lang="en"/>
              <a:t>Used by first aid, EMS, and doctors helping acute medical and trauma patients</a:t>
            </a:r>
          </a:p>
        </p:txBody>
      </p:sp>
      <p:sp>
        <p:nvSpPr>
          <p:cNvPr id="83" name="Shape 83"/>
          <p:cNvSpPr txBox="1"/>
          <p:nvPr>
            <p:ph type="title"/>
          </p:nvPr>
        </p:nvSpPr>
        <p:spPr>
          <a:xfrm>
            <a:off x="457200" y="3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457200" marL="228600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Diagnosis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510350" y="892675"/>
            <a:ext cx="8108099" cy="382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Ranchos Los Amigos Scale</a:t>
            </a:r>
          </a:p>
          <a:p>
            <a:pPr indent="-406400" lvl="1" marL="9144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6666"/>
              <a:buFont typeface="Courier New"/>
              <a:buChar char="o"/>
            </a:pPr>
            <a:r>
              <a:rPr lang="en" sz="2400"/>
              <a:t>a medical scale used to assess individuals after a closed head injury based on cognitive and behavioral presentations as they emerge from a coma</a:t>
            </a:r>
          </a:p>
          <a:p>
            <a:pPr indent="-431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Brain Imaging Technology</a:t>
            </a:r>
          </a:p>
          <a:p>
            <a:pPr indent="-431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Neuropsychological Assessments</a:t>
            </a:r>
          </a:p>
          <a:p>
            <a:pPr indent="-4318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Professional Evaluations</a:t>
            </a:r>
          </a:p>
        </p:txBody>
      </p:sp>
      <p:sp>
        <p:nvSpPr>
          <p:cNvPr id="89" name="Shape 89"/>
          <p:cNvSpPr txBox="1"/>
          <p:nvPr>
            <p:ph type="title"/>
          </p:nvPr>
        </p:nvSpPr>
        <p:spPr>
          <a:xfrm>
            <a:off x="-81175" y="0"/>
            <a:ext cx="8229600" cy="839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Diagnosis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380875" y="9390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Mild</a:t>
            </a:r>
          </a:p>
          <a:p>
            <a:pPr indent="-406400" lvl="1" marL="914400" rtl="0">
              <a:spcBef>
                <a:spcPts val="0"/>
              </a:spcBef>
              <a:buClr>
                <a:schemeClr val="dk2"/>
              </a:buClr>
              <a:buSzPct val="87500"/>
              <a:buFont typeface="Courier New"/>
              <a:buChar char="o"/>
            </a:pPr>
            <a:r>
              <a:rPr lang="en"/>
              <a:t>AK</a:t>
            </a:r>
            <a:r>
              <a:rPr lang="en" sz="2400"/>
              <a:t>A concussion, minor head trauma, minor TBI, etc.</a:t>
            </a:r>
          </a:p>
          <a:p>
            <a:pPr indent="-406400" lvl="1" marL="914400" rtl="0">
              <a:spcBef>
                <a:spcPts val="0"/>
              </a:spcBef>
              <a:buClr>
                <a:schemeClr val="dk2"/>
              </a:buClr>
              <a:buSzPct val="116666"/>
              <a:buFont typeface="Courier New"/>
              <a:buChar char="o"/>
            </a:pPr>
            <a:r>
              <a:rPr lang="en" sz="2400"/>
              <a:t>Characteristics include loss of consciousness and/or confusion and disorientation for less than 30 minutes</a:t>
            </a:r>
          </a:p>
          <a:p>
            <a:pPr indent="-406400" lvl="1" marL="914400" rtl="0">
              <a:spcBef>
                <a:spcPts val="0"/>
              </a:spcBef>
              <a:buClr>
                <a:schemeClr val="dk2"/>
              </a:buClr>
              <a:buSzPct val="116666"/>
              <a:buFont typeface="Courier New"/>
              <a:buChar char="o"/>
            </a:pPr>
            <a:r>
              <a:rPr lang="en" sz="2400"/>
              <a:t>Experiences memory loss of events prior to or following the accident - does not last for more than 24 hours</a:t>
            </a:r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457200" y="3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        </a:t>
            </a:r>
            <a:r>
              <a:rPr lang="en">
                <a:solidFill>
                  <a:srgbClr val="FFFFFF"/>
                </a:solidFill>
              </a:rPr>
              <a:t> Severity of TBI’s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085667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Moderate</a:t>
            </a:r>
          </a:p>
          <a:p>
            <a:pPr indent="-406400" lvl="1" marL="914400" rtl="0">
              <a:spcBef>
                <a:spcPts val="0"/>
              </a:spcBef>
              <a:buClr>
                <a:schemeClr val="dk2"/>
              </a:buClr>
              <a:buSzPct val="116666"/>
              <a:buFont typeface="Courier New"/>
              <a:buChar char="o"/>
            </a:pPr>
            <a:r>
              <a:rPr lang="en" sz="2400"/>
              <a:t>loss of consciousness and/or Post Traumatic Amnesia (PTA) for more than 30 minutes, but less than 24 hours. </a:t>
            </a:r>
          </a:p>
          <a:p>
            <a:pPr indent="-406400" lvl="1" marL="914400" rtl="0">
              <a:spcBef>
                <a:spcPts val="0"/>
              </a:spcBef>
              <a:buClr>
                <a:schemeClr val="dk2"/>
              </a:buClr>
              <a:buSzPct val="116666"/>
              <a:buFont typeface="Courier New"/>
              <a:buChar char="o"/>
            </a:pPr>
            <a:r>
              <a:rPr lang="en" sz="2400"/>
              <a:t>Usually experience a skull fracture and long-term physical and cognitive impairments that may force patients to have very limited functional independence or even live in a vegetative state</a:t>
            </a:r>
          </a:p>
          <a:p>
            <a:pPr indent="-406400" lvl="1" marL="914400" rtl="0">
              <a:spcBef>
                <a:spcPts val="0"/>
              </a:spcBef>
              <a:buClr>
                <a:schemeClr val="dk2"/>
              </a:buClr>
              <a:buSzPct val="116666"/>
              <a:buFont typeface="Courier New"/>
              <a:buChar char="o"/>
            </a:pPr>
            <a:r>
              <a:rPr lang="en" sz="2400"/>
              <a:t>signs and symptoms depend on location of injury</a:t>
            </a:r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x="457200" y="914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				Severity of TBI’s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